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2"/>
  </p:sldMasterIdLst>
  <p:notesMasterIdLst>
    <p:notesMasterId r:id="rId34"/>
  </p:notesMasterIdLst>
  <p:handoutMasterIdLst>
    <p:handoutMasterId r:id="rId35"/>
  </p:handoutMasterIdLst>
  <p:sldIdLst>
    <p:sldId id="2643" r:id="rId3"/>
    <p:sldId id="2645" r:id="rId4"/>
    <p:sldId id="288" r:id="rId5"/>
    <p:sldId id="341" r:id="rId6"/>
    <p:sldId id="2647" r:id="rId7"/>
    <p:sldId id="342" r:id="rId8"/>
    <p:sldId id="297" r:id="rId9"/>
    <p:sldId id="2648" r:id="rId10"/>
    <p:sldId id="2649" r:id="rId11"/>
    <p:sldId id="2650" r:id="rId12"/>
    <p:sldId id="2651" r:id="rId13"/>
    <p:sldId id="2652" r:id="rId14"/>
    <p:sldId id="2653" r:id="rId15"/>
    <p:sldId id="2654" r:id="rId16"/>
    <p:sldId id="2655" r:id="rId17"/>
    <p:sldId id="2656" r:id="rId18"/>
    <p:sldId id="2657" r:id="rId19"/>
    <p:sldId id="2658" r:id="rId20"/>
    <p:sldId id="2659" r:id="rId21"/>
    <p:sldId id="290" r:id="rId22"/>
    <p:sldId id="2660" r:id="rId23"/>
    <p:sldId id="2661" r:id="rId24"/>
    <p:sldId id="2662" r:id="rId25"/>
    <p:sldId id="2664" r:id="rId26"/>
    <p:sldId id="2665" r:id="rId27"/>
    <p:sldId id="2666" r:id="rId28"/>
    <p:sldId id="2667" r:id="rId29"/>
    <p:sldId id="2668" r:id="rId30"/>
    <p:sldId id="2669" r:id="rId31"/>
    <p:sldId id="2670" r:id="rId32"/>
    <p:sldId id="2646" r:id="rId33"/>
  </p:sldIdLst>
  <p:sldSz cx="12192000" cy="6858000"/>
  <p:notesSz cx="6858000" cy="9144000"/>
  <p:embeddedFontLst>
    <p:embeddedFont>
      <p:font typeface="黑体" pitchFamily="49" charset="-122"/>
      <p:regular r:id="rId36"/>
    </p:embeddedFont>
    <p:embeddedFont>
      <p:font typeface="A思源黑体—06" charset="-122"/>
      <p:bold r:id="rId37"/>
    </p:embeddedFont>
    <p:embeddedFont>
      <p:font typeface="Calibri" pitchFamily="34" charset="0"/>
      <p:regular r:id="rId38"/>
      <p:bold r:id="rId39"/>
      <p:italic r:id="rId40"/>
      <p:boldItalic r:id="rId41"/>
    </p:embeddedFont>
    <p:embeddedFont>
      <p:font typeface="Verdana" pitchFamily="34" charset="0"/>
      <p:regular r:id="rId42"/>
      <p:bold r:id="rId43"/>
      <p:italic r:id="rId44"/>
      <p:boldItalic r:id="rId45"/>
    </p:embeddedFont>
    <p:embeddedFont>
      <p:font typeface="等线" charset="-122"/>
      <p:regular r:id="rId46"/>
      <p:bold r:id="rId47"/>
    </p:embeddedFont>
  </p:embeddedFontLst>
  <p:custDataLst>
    <p:tags r:id="rId4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E9D6"/>
    <a:srgbClr val="58395F"/>
    <a:srgbClr val="070D32"/>
    <a:srgbClr val="263061"/>
    <a:srgbClr val="537EDA"/>
    <a:srgbClr val="C99749"/>
    <a:srgbClr val="347692"/>
    <a:srgbClr val="D6D6D6"/>
    <a:srgbClr val="F2DF7D"/>
    <a:srgbClr val="ADBD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2" autoAdjust="0"/>
    <p:restoredTop sz="94980" autoAdjust="0"/>
  </p:normalViewPr>
  <p:slideViewPr>
    <p:cSldViewPr snapToGrid="0">
      <p:cViewPr varScale="1">
        <p:scale>
          <a:sx n="87" d="100"/>
          <a:sy n="87" d="100"/>
        </p:scale>
        <p:origin x="-480" y="-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handoutMaster" Target="handoutMasters/handoutMaster1.xml"/><Relationship Id="rId43" Type="http://schemas.openxmlformats.org/officeDocument/2006/relationships/font" Target="fonts/font8.fntdata"/><Relationship Id="rId48" Type="http://schemas.openxmlformats.org/officeDocument/2006/relationships/tags" Target="tags/tag1.xml"/><Relationship Id="rId8" Type="http://schemas.openxmlformats.org/officeDocument/2006/relationships/slide" Target="slides/slide6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="" xmlns:a16="http://schemas.microsoft.com/office/drawing/2014/main" id="{4C782539-131F-4A3D-B988-A6D9B631C4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093D11CE-7DFF-47F7-9C95-E018086212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B07AD-EFAE-4FDF-90D1-D6EE763B3518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DD62E559-E119-4518-BF92-7CB812D67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724715C5-A73D-4D99-8501-BFC970B321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DCE46-659D-49AC-96B2-0D3F402157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2139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Light" panose="020B0300000000000000" pitchFamily="34" charset="-122"/>
                <a:ea typeface="思源黑体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Light" panose="020B0300000000000000" pitchFamily="34" charset="-122"/>
                <a:ea typeface="思源黑体 Light" panose="020B0300000000000000" pitchFamily="34" charset="-122"/>
              </a:defRPr>
            </a:lvl1pPr>
          </a:lstStyle>
          <a:p>
            <a:fld id="{3780F324-55E9-4AF7-8786-DF6AE2F6E988}" type="datetimeFigureOut">
              <a:rPr lang="zh-CN" altLang="en-US" smtClean="0"/>
              <a:pPr/>
              <a:t>2019\11\24 Sunday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Light" panose="020B0300000000000000" pitchFamily="34" charset="-122"/>
                <a:ea typeface="思源黑体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Light" panose="020B0300000000000000" pitchFamily="34" charset="-122"/>
                <a:ea typeface="思源黑体 Light" panose="020B0300000000000000" pitchFamily="34" charset="-122"/>
              </a:defRPr>
            </a:lvl1pPr>
          </a:lstStyle>
          <a:p>
            <a:fld id="{C0F2A6EB-9F69-4690-847A-BD7D4AC91AEC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455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Light" panose="020B0300000000000000" pitchFamily="34" charset="-122"/>
        <a:ea typeface="思源黑体 Light" panose="020B03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2A6EB-9F69-4690-847A-BD7D4AC91AE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Light" panose="020B0300000000000000" pitchFamily="34" charset="-122"/>
                <a:ea typeface="思源黑体 Light" panose="020B03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Light" panose="020B0300000000000000" pitchFamily="34" charset="-122"/>
              <a:ea typeface="思源黑体 Light" panose="020B03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1813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CD675E2B-14B0-4B50-B4FE-9A04F63FE770}"/>
              </a:ext>
            </a:extLst>
          </p:cNvPr>
          <p:cNvSpPr txBox="1"/>
          <p:nvPr userDrawn="1"/>
        </p:nvSpPr>
        <p:spPr>
          <a:xfrm>
            <a:off x="471488" y="471488"/>
            <a:ext cx="5043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48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8440122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B33E17BA-05F6-4C89-A308-F4E20A7D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="" xmlns:a16="http://schemas.microsoft.com/office/drawing/2014/main" id="{98A898F5-9651-4F0F-AC0E-11A02786E0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B712C-08DF-4FFC-BBEF-1CB266133D91}" type="datetime1">
              <a:rPr lang="zh-CN" altLang="en-US"/>
              <a:pPr>
                <a:defRPr/>
              </a:pPr>
              <a:t>2019\11\24 Sunday</a:t>
            </a:fld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="" xmlns:a16="http://schemas.microsoft.com/office/drawing/2014/main" id="{B7FFF137-8A1E-4183-9080-DFED6AC25E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="" xmlns:a16="http://schemas.microsoft.com/office/drawing/2014/main" id="{21D30DB8-7AAE-4ED1-8860-9B40F72B76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45DD3D-2555-4F83-ABE6-20A489143839}" type="slidenum">
              <a:rPr lang="zh-CN" altLang="en-US"/>
              <a:pPr>
                <a:defRPr/>
              </a:pPr>
              <a:t>‹#›</a:t>
            </a:fld>
            <a:endParaRPr lang="zh-CN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309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B33E17BA-05F6-4C89-A308-F4E20A7D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="" xmlns:a16="http://schemas.microsoft.com/office/drawing/2014/main" id="{98A898F5-9651-4F0F-AC0E-11A02786E0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B712C-08DF-4FFC-BBEF-1CB266133D91}" type="datetime1">
              <a:rPr lang="zh-CN" altLang="en-US"/>
              <a:pPr>
                <a:defRPr/>
              </a:pPr>
              <a:t>2019\11\24 Sunday</a:t>
            </a:fld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="" xmlns:a16="http://schemas.microsoft.com/office/drawing/2014/main" id="{B7FFF137-8A1E-4183-9080-DFED6AC25E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="" xmlns:a16="http://schemas.microsoft.com/office/drawing/2014/main" id="{21D30DB8-7AAE-4ED1-8860-9B40F72B76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45DD3D-2555-4F83-ABE6-20A489143839}" type="slidenum">
              <a:rPr lang="zh-CN" altLang="en-US"/>
              <a:pPr>
                <a:defRPr/>
              </a:pPr>
              <a:t>‹#›</a:t>
            </a:fld>
            <a:endParaRPr lang="zh-CN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388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957BDAA-4485-45C2-A0B7-3A574087E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F6B781A8-0FD5-41A4-AE66-3EBC2E649C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77182436-E532-4D1B-82DA-6BD945726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0CE0942C-3570-4ED8-8264-0200C114E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A329DA42-B753-4EDE-A8B3-8A8323E38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834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DA34C6B-9DCC-46E0-868C-B196C6B52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D7F43159-4244-4B19-9B69-C09EB21E3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26EF27ED-9047-415A-A1E2-92A4C61C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C2E7A685-E894-4716-A5DC-8266F64C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C5EE057D-C4DB-494D-8336-F7E5486AE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9744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7ACE2F7-CBB6-48A9-87A8-6B240AA4C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F9862FF4-D789-4F16-924A-03642E251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F80538F1-07B0-4A50-9684-58B56AB9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E8A301EA-70E4-41AA-969F-B795F83CD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1EE696C3-079D-498E-8D0F-A0D3D155F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5321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BF3C39D-A12E-40AB-B52D-F37B62A1C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63F307F7-30C9-4BBD-80C7-77018AF50B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E0BA8BEA-62A0-477C-A536-DFD022D85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14AA7369-702E-4817-B0E2-F8A2AE348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417B72B7-75A8-41E6-B8EA-0BFE48EF5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891DB52A-CB01-43D4-9192-1A961953D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643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285F12F-7066-44A3-8EAB-F1626E427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E5AB81E9-DC77-4B2C-883F-C460DF384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B03D0A7D-E270-4337-AC0D-B1DAF7A37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CCCBCE3F-0FBB-4CDC-9C95-F59B86247F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6B5A3361-DDB5-4B18-9DFB-405BB561BD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08848F93-5968-40A2-83A5-218F7A101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C796D408-19A1-4531-8DA5-639F1D8F5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D10BB3DB-D403-4BC1-B490-5A1BC6D37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218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F7695B8-BFBE-445F-A96D-5A152926F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B65278E4-22C3-45D9-857A-918BD22AB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37EB5A03-8E64-4CBE-B489-6DCC4F91B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7D175854-D6CE-4066-B15B-F992DC885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431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1D667314-8DFD-4FB2-BA42-3B8D167EC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8B87FCB8-0A42-4E03-ACDF-B2F351448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032BFFFE-343D-4E5B-97E7-D3DA7CD8A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5026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398EB568-86BD-4DDE-A4AC-EBC7362E6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61C201C1-EC90-4DDF-8521-E4BD81B15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241DC80F-0729-4287-8748-85C0ABE22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56445D9D-80BD-4E2B-86F2-25783CB24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F0135441-FD9C-40AF-BB5B-EA9711750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A7638A43-23C9-4393-9A08-753844A42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035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6B41DEC-E0C1-4104-B97A-2A70EB946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54841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E52A25B-6220-4044-AE76-E2F94FEC1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4F80F3D7-10A6-44F3-A6C9-73E5B522C5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EC09A6BF-D59F-480F-949A-E336252E1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DD54BA0A-F99D-44A8-8B7C-8F71C600B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803EA2F0-6D85-4144-8A39-F45085935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86313D06-7471-49FD-9D70-2E08788F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7682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DD62F9F7-032B-45F0-8F5B-74CE16F31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8F811BA7-FD72-452B-8379-EBA6F4E70E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E1A795F7-CCFA-4EB6-B61C-4B032E347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74747F17-753C-4A1E-A3E8-16986F648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A0CD0EF3-463C-46F7-B0DA-231B90BBA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4182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5BDC7BA6-966E-4BBC-BA7C-ED1AB2990A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954C2FA1-F434-495B-B73C-214E9CE4CE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57A7A081-F6AB-455E-9AA8-7691DFB0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73D25276-BCFD-4F6A-BBF4-3A2A1332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246CF939-6D70-4A35-98DA-743145C7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046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3636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FEEACA9E-25C5-41D2-B907-3CDE6FE81E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199"/>
          <a:stretch/>
        </p:blipFill>
        <p:spPr>
          <a:xfrm>
            <a:off x="0" y="322"/>
            <a:ext cx="12192000" cy="685767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353393C6-3172-4333-9A29-A685708D63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802" t="5283" b="5279"/>
          <a:stretch/>
        </p:blipFill>
        <p:spPr>
          <a:xfrm>
            <a:off x="-68826" y="70607"/>
            <a:ext cx="1396181" cy="1227891"/>
          </a:xfrm>
          <a:custGeom>
            <a:avLst/>
            <a:gdLst>
              <a:gd name="connsiteX0" fmla="*/ 0 w 3712131"/>
              <a:gd name="connsiteY0" fmla="*/ 0 h 6857677"/>
              <a:gd name="connsiteX1" fmla="*/ 3712131 w 3712131"/>
              <a:gd name="connsiteY1" fmla="*/ 0 h 6857677"/>
              <a:gd name="connsiteX2" fmla="*/ 3712131 w 3712131"/>
              <a:gd name="connsiteY2" fmla="*/ 6857677 h 6857677"/>
              <a:gd name="connsiteX3" fmla="*/ 0 w 3712131"/>
              <a:gd name="connsiteY3" fmla="*/ 6857677 h 6857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2131" h="6857677">
                <a:moveTo>
                  <a:pt x="0" y="0"/>
                </a:moveTo>
                <a:lnTo>
                  <a:pt x="3712131" y="0"/>
                </a:lnTo>
                <a:lnTo>
                  <a:pt x="3712131" y="6857677"/>
                </a:lnTo>
                <a:lnTo>
                  <a:pt x="0" y="6857677"/>
                </a:lnTo>
                <a:close/>
              </a:path>
            </a:pathLst>
          </a:custGeom>
        </p:spPr>
      </p:pic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9C8314F0-2146-41A6-AC7E-9BDD184B2EE3}"/>
              </a:ext>
            </a:extLst>
          </p:cNvPr>
          <p:cNvSpPr txBox="1"/>
          <p:nvPr userDrawn="1"/>
        </p:nvSpPr>
        <p:spPr>
          <a:xfrm>
            <a:off x="1396181" y="32149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思源黑体—06" panose="020B0800000000000000" pitchFamily="34" charset="-122"/>
                <a:ea typeface="A思源黑体—06" panose="020B0800000000000000" pitchFamily="34" charset="-122"/>
              </a:rPr>
              <a:t>输入标题</a:t>
            </a:r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504393CF-4B44-481B-9F62-0A04F3394697}"/>
              </a:ext>
            </a:extLst>
          </p:cNvPr>
          <p:cNvSpPr/>
          <p:nvPr userDrawn="1"/>
        </p:nvSpPr>
        <p:spPr>
          <a:xfrm>
            <a:off x="1396181" y="844714"/>
            <a:ext cx="399019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TYPE YOUR CONTENT HERE, OR AFTER COPYING YOUR TEXT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7540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BC612450-6AB3-4FE5-8207-A15D93511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97012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="" xmlns:a16="http://schemas.microsoft.com/office/drawing/2014/main" id="{B754A30F-1384-4173-8FAC-774E18E78C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</p:spTree>
    <p:extLst>
      <p:ext uri="{BB962C8B-B14F-4D97-AF65-F5344CB8AC3E}">
        <p14:creationId xmlns:p14="http://schemas.microsoft.com/office/powerpoint/2010/main" val="389887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="" xmlns:a16="http://schemas.microsoft.com/office/drawing/2014/main" id="{DEF6B155-5BA9-45F6-8F5D-9F13F2F11E9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</p:spTree>
    <p:extLst>
      <p:ext uri="{BB962C8B-B14F-4D97-AF65-F5344CB8AC3E}">
        <p14:creationId xmlns:p14="http://schemas.microsoft.com/office/powerpoint/2010/main" val="2660083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B33E17BA-05F6-4C89-A308-F4E20A7D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="" xmlns:a16="http://schemas.microsoft.com/office/drawing/2014/main" id="{98A898F5-9651-4F0F-AC0E-11A02786E0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B712C-08DF-4FFC-BBEF-1CB266133D91}" type="datetime1">
              <a:rPr lang="zh-CN" altLang="en-US"/>
              <a:pPr>
                <a:defRPr/>
              </a:pPr>
              <a:t>2019\11\24 Sunday</a:t>
            </a:fld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="" xmlns:a16="http://schemas.microsoft.com/office/drawing/2014/main" id="{B7FFF137-8A1E-4183-9080-DFED6AC25E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="" xmlns:a16="http://schemas.microsoft.com/office/drawing/2014/main" id="{21D30DB8-7AAE-4ED1-8860-9B40F72B76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45DD3D-2555-4F83-ABE6-20A489143839}" type="slidenum">
              <a:rPr lang="zh-CN" altLang="en-US"/>
              <a:pPr>
                <a:defRPr/>
              </a:pPr>
              <a:t>‹#›</a:t>
            </a:fld>
            <a:endParaRPr lang="zh-CN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740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B33E17BA-05F6-4C89-A308-F4E20A7D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="" xmlns:a16="http://schemas.microsoft.com/office/drawing/2014/main" id="{98A898F5-9651-4F0F-AC0E-11A02786E0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B712C-08DF-4FFC-BBEF-1CB266133D91}" type="datetime1">
              <a:rPr lang="zh-CN" altLang="en-US"/>
              <a:pPr>
                <a:defRPr/>
              </a:pPr>
              <a:t>2019\11\24 Sunday</a:t>
            </a:fld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="" xmlns:a16="http://schemas.microsoft.com/office/drawing/2014/main" id="{B7FFF137-8A1E-4183-9080-DFED6AC25E1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="" xmlns:a16="http://schemas.microsoft.com/office/drawing/2014/main" id="{21D30DB8-7AAE-4ED1-8860-9B40F72B769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45DD3D-2555-4F83-ABE6-20A489143839}" type="slidenum">
              <a:rPr lang="zh-CN" altLang="en-US"/>
              <a:pPr>
                <a:defRPr/>
              </a:pPr>
              <a:t>‹#›</a:t>
            </a:fld>
            <a:endParaRPr lang="zh-CN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64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B30E69B3-461E-40BB-863E-51FC01C3F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51A8E447-F3C4-493D-A470-07A00582E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318363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1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bg1"/>
          </a:solidFill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j-ea"/>
          <a:ea typeface="+mj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211DFB1E-9A4D-4449-844D-4011A884A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C7F981A4-27F2-4BEE-BF9F-11967E271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5665359A-2228-464F-9FD1-FB875E8807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316BA-C3B8-4C37-A6A5-12946949AB53}" type="datetimeFigureOut">
              <a:rPr lang="zh-CN" altLang="en-US" smtClean="0"/>
              <a:t>2019\11\24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1820367E-D5FD-4738-9FA2-D37CD7693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4A537219-16DB-4743-8757-E55367FD8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E6449-3748-4D90-ABB2-59F9D861AE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145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2.xml"/><Relationship Id="rId7" Type="http://schemas.openxmlformats.org/officeDocument/2006/relationships/image" Target="../media/image6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9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3246820B-1D38-4B45-9820-9707887E5EA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101"/>
          <a:stretch/>
        </p:blipFill>
        <p:spPr>
          <a:xfrm>
            <a:off x="-25958" y="645"/>
            <a:ext cx="12192000" cy="6857355"/>
          </a:xfrm>
          <a:prstGeom prst="rect">
            <a:avLst/>
          </a:prstGeom>
          <a:solidFill>
            <a:srgbClr val="537EDA"/>
          </a:solidFill>
        </p:spPr>
      </p:pic>
      <p:pic>
        <p:nvPicPr>
          <p:cNvPr id="23" name="图片 22">
            <a:extLst>
              <a:ext uri="{FF2B5EF4-FFF2-40B4-BE49-F238E27FC236}">
                <a16:creationId xmlns="" xmlns:a16="http://schemas.microsoft.com/office/drawing/2014/main" id="{0E9EE5BC-501F-46EA-9EA5-4AF1C42025C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70" t="5283" b="5279"/>
          <a:stretch/>
        </p:blipFill>
        <p:spPr>
          <a:xfrm>
            <a:off x="1" y="1"/>
            <a:ext cx="3712131" cy="6857677"/>
          </a:xfrm>
          <a:custGeom>
            <a:avLst/>
            <a:gdLst>
              <a:gd name="connsiteX0" fmla="*/ 0 w 3712131"/>
              <a:gd name="connsiteY0" fmla="*/ 0 h 6857677"/>
              <a:gd name="connsiteX1" fmla="*/ 3712131 w 3712131"/>
              <a:gd name="connsiteY1" fmla="*/ 0 h 6857677"/>
              <a:gd name="connsiteX2" fmla="*/ 3712131 w 3712131"/>
              <a:gd name="connsiteY2" fmla="*/ 6857677 h 6857677"/>
              <a:gd name="connsiteX3" fmla="*/ 0 w 3712131"/>
              <a:gd name="connsiteY3" fmla="*/ 6857677 h 6857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2131" h="6857677">
                <a:moveTo>
                  <a:pt x="0" y="0"/>
                </a:moveTo>
                <a:lnTo>
                  <a:pt x="3712131" y="0"/>
                </a:lnTo>
                <a:lnTo>
                  <a:pt x="3712131" y="6857677"/>
                </a:lnTo>
                <a:lnTo>
                  <a:pt x="0" y="6857677"/>
                </a:lnTo>
                <a:close/>
              </a:path>
            </a:pathLst>
          </a:custGeom>
        </p:spPr>
      </p:pic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2DE434B7-E3C9-4E36-803F-77AC77C63A47}"/>
              </a:ext>
            </a:extLst>
          </p:cNvPr>
          <p:cNvSpPr txBox="1"/>
          <p:nvPr/>
        </p:nvSpPr>
        <p:spPr>
          <a:xfrm>
            <a:off x="5380496" y="226423"/>
            <a:ext cx="4911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网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页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设 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计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与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制 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/  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作  </a:t>
            </a:r>
          </a:p>
        </p:txBody>
      </p:sp>
      <p:pic>
        <p:nvPicPr>
          <p:cNvPr id="30" name="图片 29">
            <a:extLst>
              <a:ext uri="{FF2B5EF4-FFF2-40B4-BE49-F238E27FC236}">
                <a16:creationId xmlns="" xmlns:a16="http://schemas.microsoft.com/office/drawing/2014/main" id="{A8BEE786-4528-4627-869C-69512989745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48" t="5283" b="5279"/>
          <a:stretch/>
        </p:blipFill>
        <p:spPr>
          <a:xfrm flipH="1">
            <a:off x="10644502" y="323"/>
            <a:ext cx="1547498" cy="6857677"/>
          </a:xfrm>
          <a:custGeom>
            <a:avLst/>
            <a:gdLst>
              <a:gd name="connsiteX0" fmla="*/ 1547498 w 1547498"/>
              <a:gd name="connsiteY0" fmla="*/ 0 h 6857677"/>
              <a:gd name="connsiteX1" fmla="*/ 0 w 1547498"/>
              <a:gd name="connsiteY1" fmla="*/ 0 h 6857677"/>
              <a:gd name="connsiteX2" fmla="*/ 0 w 1547498"/>
              <a:gd name="connsiteY2" fmla="*/ 6857677 h 6857677"/>
              <a:gd name="connsiteX3" fmla="*/ 1547498 w 1547498"/>
              <a:gd name="connsiteY3" fmla="*/ 6857677 h 6857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47498" h="6857677">
                <a:moveTo>
                  <a:pt x="1547498" y="0"/>
                </a:moveTo>
                <a:lnTo>
                  <a:pt x="0" y="0"/>
                </a:lnTo>
                <a:lnTo>
                  <a:pt x="0" y="6857677"/>
                </a:lnTo>
                <a:lnTo>
                  <a:pt x="1547498" y="6857677"/>
                </a:lnTo>
                <a:close/>
              </a:path>
            </a:pathLst>
          </a:custGeom>
        </p:spPr>
      </p:pic>
      <p:grpSp>
        <p:nvGrpSpPr>
          <p:cNvPr id="36" name="组合 35">
            <a:extLst>
              <a:ext uri="{FF2B5EF4-FFF2-40B4-BE49-F238E27FC236}">
                <a16:creationId xmlns="" xmlns:a16="http://schemas.microsoft.com/office/drawing/2014/main" id="{25E053F2-43BB-4810-BB0C-017510E24101}"/>
              </a:ext>
            </a:extLst>
          </p:cNvPr>
          <p:cNvGrpSpPr/>
          <p:nvPr/>
        </p:nvGrpSpPr>
        <p:grpSpPr>
          <a:xfrm>
            <a:off x="4279546" y="886363"/>
            <a:ext cx="6120000" cy="5095334"/>
            <a:chOff x="4279546" y="886363"/>
            <a:chExt cx="6120000" cy="5095334"/>
          </a:xfrm>
        </p:grpSpPr>
        <p:sp>
          <p:nvSpPr>
            <p:cNvPr id="17" name="弧形 16">
              <a:extLst>
                <a:ext uri="{FF2B5EF4-FFF2-40B4-BE49-F238E27FC236}">
                  <a16:creationId xmlns="" xmlns:a16="http://schemas.microsoft.com/office/drawing/2014/main" id="{5E50A667-9D5F-4107-A0F5-8C7BCA98F6A5}"/>
                </a:ext>
              </a:extLst>
            </p:cNvPr>
            <p:cNvSpPr/>
            <p:nvPr/>
          </p:nvSpPr>
          <p:spPr>
            <a:xfrm flipV="1">
              <a:off x="5942546" y="3187697"/>
              <a:ext cx="2794000" cy="2794000"/>
            </a:xfrm>
            <a:prstGeom prst="arc">
              <a:avLst>
                <a:gd name="adj1" fmla="val 12626606"/>
                <a:gd name="adj2" fmla="val 19742983"/>
              </a:avLst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Light" panose="020B0300000000000000" pitchFamily="34" charset="-122"/>
              </a:endParaRP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="" xmlns:a16="http://schemas.microsoft.com/office/drawing/2014/main" id="{D0C5353A-6FF1-4377-A7D4-80AFB35CEB7C}"/>
                </a:ext>
              </a:extLst>
            </p:cNvPr>
            <p:cNvGrpSpPr/>
            <p:nvPr/>
          </p:nvGrpSpPr>
          <p:grpSpPr>
            <a:xfrm>
              <a:off x="4279546" y="886363"/>
              <a:ext cx="6120000" cy="3650559"/>
              <a:chOff x="4279546" y="886363"/>
              <a:chExt cx="6120000" cy="3650559"/>
            </a:xfrm>
          </p:grpSpPr>
          <p:sp>
            <p:nvSpPr>
              <p:cNvPr id="14" name="弧形 13">
                <a:extLst>
                  <a:ext uri="{FF2B5EF4-FFF2-40B4-BE49-F238E27FC236}">
                    <a16:creationId xmlns="" xmlns:a16="http://schemas.microsoft.com/office/drawing/2014/main" id="{5E02D50E-E91B-41FB-AC6F-B438195D70FB}"/>
                  </a:ext>
                </a:extLst>
              </p:cNvPr>
              <p:cNvSpPr/>
              <p:nvPr/>
            </p:nvSpPr>
            <p:spPr>
              <a:xfrm>
                <a:off x="5942546" y="1621946"/>
                <a:ext cx="2794000" cy="2794000"/>
              </a:xfrm>
              <a:prstGeom prst="arc">
                <a:avLst>
                  <a:gd name="adj1" fmla="val 12626606"/>
                  <a:gd name="adj2" fmla="val 19742983"/>
                </a:avLst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思源黑体 Light" panose="020B0300000000000000" pitchFamily="34" charset="-122"/>
                </a:endParaRPr>
              </a:p>
            </p:txBody>
          </p:sp>
          <p:cxnSp>
            <p:nvCxnSpPr>
              <p:cNvPr id="19" name="直接连接符 18">
                <a:extLst>
                  <a:ext uri="{FF2B5EF4-FFF2-40B4-BE49-F238E27FC236}">
                    <a16:creationId xmlns="" xmlns:a16="http://schemas.microsoft.com/office/drawing/2014/main" id="{75E67F20-8F98-4F73-B2A0-54EC14D91AD0}"/>
                  </a:ext>
                </a:extLst>
              </p:cNvPr>
              <p:cNvCxnSpPr/>
              <p:nvPr/>
            </p:nvCxnSpPr>
            <p:spPr>
              <a:xfrm>
                <a:off x="4279546" y="4107815"/>
                <a:ext cx="6120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图片 20">
                <a:extLst>
                  <a:ext uri="{FF2B5EF4-FFF2-40B4-BE49-F238E27FC236}">
                    <a16:creationId xmlns="" xmlns:a16="http://schemas.microsoft.com/office/drawing/2014/main" id="{5E8CF2B0-E5DF-43B7-8142-06FECA33884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209" t="30991" r="37462" b="59255"/>
              <a:stretch/>
            </p:blipFill>
            <p:spPr>
              <a:xfrm>
                <a:off x="5917385" y="3868066"/>
                <a:ext cx="2844322" cy="668856"/>
              </a:xfrm>
              <a:prstGeom prst="rect">
                <a:avLst/>
              </a:prstGeom>
            </p:spPr>
          </p:pic>
          <p:pic>
            <p:nvPicPr>
              <p:cNvPr id="32" name="图片 31">
                <a:extLst>
                  <a:ext uri="{FF2B5EF4-FFF2-40B4-BE49-F238E27FC236}">
                    <a16:creationId xmlns="" xmlns:a16="http://schemas.microsoft.com/office/drawing/2014/main" id="{2DF4A3CD-4F19-43D3-B250-781D10AEF9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209" t="30991" r="37462" b="59255"/>
              <a:stretch/>
            </p:blipFill>
            <p:spPr>
              <a:xfrm rot="5400000">
                <a:off x="6542681" y="1371150"/>
                <a:ext cx="1433918" cy="464343"/>
              </a:xfrm>
              <a:prstGeom prst="rect">
                <a:avLst/>
              </a:prstGeom>
            </p:spPr>
          </p:pic>
        </p:grpSp>
      </p:grpSp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FDCD7868-1BA9-4D56-A148-36AC57BE5EF3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09" t="30991" r="37462" b="59255"/>
          <a:stretch/>
        </p:blipFill>
        <p:spPr>
          <a:xfrm rot="5400000">
            <a:off x="3325656" y="2567593"/>
            <a:ext cx="716960" cy="464343"/>
          </a:xfrm>
          <a:prstGeom prst="rect">
            <a:avLst/>
          </a:prstGeom>
        </p:spPr>
      </p:pic>
      <p:pic>
        <p:nvPicPr>
          <p:cNvPr id="39" name="PA-AnanRyoko - Refrain">
            <a:hlinkClick r:id="" action="ppaction://media"/>
            <a:extLst>
              <a:ext uri="{FF2B5EF4-FFF2-40B4-BE49-F238E27FC236}">
                <a16:creationId xmlns="" xmlns:a16="http://schemas.microsoft.com/office/drawing/2014/main" id="{258C234E-3183-4803-AA9A-963D7B9C15D4}"/>
              </a:ext>
            </a:extLst>
          </p:cNvPr>
          <p:cNvPicPr>
            <a:picLocks noChangeAspect="1"/>
          </p:cNvPicPr>
          <p:nvPr>
            <a:audi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87198" y="1281778"/>
            <a:ext cx="487363" cy="48736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C590A723-5101-483F-877E-C9F62519A7FD}"/>
              </a:ext>
            </a:extLst>
          </p:cNvPr>
          <p:cNvSpPr/>
          <p:nvPr/>
        </p:nvSpPr>
        <p:spPr>
          <a:xfrm>
            <a:off x="3090607" y="2920940"/>
            <a:ext cx="664797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6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</a:t>
            </a:r>
            <a:r>
              <a:rPr lang="en-US" altLang="zh-CN" sz="56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</a:t>
            </a:r>
            <a:r>
              <a:rPr lang="zh-CN" altLang="en-US" sz="56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章 动态网页基础</a:t>
            </a:r>
            <a:endParaRPr lang="zh-CN" altLang="en-US" sz="5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4906863"/>
      </p:ext>
    </p:extLst>
  </p:cSld>
  <p:clrMapOvr>
    <a:masterClrMapping/>
  </p:clrMapOvr>
  <p:transition spd="slow" advClick="0" advTm="200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7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7.1.4  JavaScript</a:t>
            </a:r>
            <a:r>
              <a:rPr lang="zh-CN" altLang="en-US" dirty="0"/>
              <a:t>变量和数据类型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zh-CN" dirty="0"/>
              <a:t>变量</a:t>
            </a:r>
            <a:r>
              <a:rPr lang="en-US" altLang="zh-CN" dirty="0"/>
              <a:t>	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 smtClean="0"/>
              <a:t>   JavaScript</a:t>
            </a:r>
            <a:r>
              <a:rPr lang="zh-CN" altLang="zh-CN" dirty="0"/>
              <a:t>变量是用于存放数据的“容器”，可用于存放值（如</a:t>
            </a:r>
            <a:r>
              <a:rPr lang="en-US" altLang="zh-CN" dirty="0"/>
              <a:t>x=2</a:t>
            </a:r>
            <a:r>
              <a:rPr lang="zh-CN" altLang="zh-CN" dirty="0"/>
              <a:t>）和表达式（如</a:t>
            </a:r>
            <a:r>
              <a:rPr lang="en-US" altLang="zh-CN" dirty="0"/>
              <a:t>z=</a:t>
            </a:r>
            <a:r>
              <a:rPr lang="en-US" altLang="zh-CN" dirty="0" err="1"/>
              <a:t>x+y</a:t>
            </a:r>
            <a:r>
              <a:rPr lang="zh-CN" altLang="zh-CN" dirty="0"/>
              <a:t>）。变量可以使用短名称（如</a:t>
            </a:r>
            <a:r>
              <a:rPr lang="en-US" altLang="zh-CN" dirty="0"/>
              <a:t>x</a:t>
            </a:r>
            <a:r>
              <a:rPr lang="zh-CN" altLang="zh-CN" dirty="0"/>
              <a:t>，</a:t>
            </a:r>
            <a:r>
              <a:rPr lang="en-US" altLang="zh-CN" dirty="0"/>
              <a:t>y</a:t>
            </a:r>
            <a:r>
              <a:rPr lang="zh-CN" altLang="zh-CN" dirty="0"/>
              <a:t>），也可以使用描述性好的名称（如</a:t>
            </a:r>
            <a:r>
              <a:rPr lang="en-US" altLang="zh-CN" dirty="0"/>
              <a:t>sum</a:t>
            </a:r>
            <a:r>
              <a:rPr lang="zh-CN" altLang="zh-CN" dirty="0"/>
              <a:t>，</a:t>
            </a:r>
            <a:r>
              <a:rPr lang="en-US" altLang="zh-CN" dirty="0" err="1"/>
              <a:t>totalNum</a:t>
            </a:r>
            <a:r>
              <a:rPr lang="zh-CN" altLang="zh-CN" dirty="0"/>
              <a:t>，</a:t>
            </a:r>
            <a:r>
              <a:rPr lang="en-US" altLang="zh-CN" dirty="0"/>
              <a:t>age</a:t>
            </a:r>
            <a:r>
              <a:rPr lang="zh-CN" altLang="zh-CN" dirty="0"/>
              <a:t>）：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变量必须以字母开头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变量也能以</a:t>
            </a:r>
            <a:r>
              <a:rPr lang="en-US" altLang="zh-CN" dirty="0"/>
              <a:t> $ </a:t>
            </a:r>
            <a:r>
              <a:rPr lang="zh-CN" altLang="zh-CN" dirty="0"/>
              <a:t>和</a:t>
            </a:r>
            <a:r>
              <a:rPr lang="en-US" altLang="zh-CN" dirty="0"/>
              <a:t> _ </a:t>
            </a:r>
            <a:r>
              <a:rPr lang="zh-CN" altLang="zh-CN" dirty="0"/>
              <a:t>符号开头（不推荐）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变量名称对大小写敏感（</a:t>
            </a:r>
            <a:r>
              <a:rPr lang="en-US" altLang="zh-CN" dirty="0" err="1"/>
              <a:t>totalnum</a:t>
            </a:r>
            <a:r>
              <a:rPr lang="zh-CN" altLang="zh-CN" dirty="0"/>
              <a:t>和 </a:t>
            </a:r>
            <a:r>
              <a:rPr lang="en-US" altLang="zh-CN" dirty="0" err="1"/>
              <a:t>totalNum</a:t>
            </a:r>
            <a:r>
              <a:rPr lang="en-US" altLang="zh-CN" dirty="0"/>
              <a:t> </a:t>
            </a:r>
            <a:r>
              <a:rPr lang="zh-CN" altLang="zh-CN" dirty="0"/>
              <a:t>是不同的变量）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235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2.</a:t>
            </a:r>
            <a:r>
              <a:rPr lang="zh-CN" altLang="en-US" dirty="0"/>
              <a:t>数据类型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 JavaScript</a:t>
            </a:r>
            <a:r>
              <a:rPr lang="zh-CN" altLang="zh-CN" dirty="0"/>
              <a:t>的数据类型可分为“基本数据类型”和“引用数据类型”。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“基本数据类型”有：字符串（</a:t>
            </a:r>
            <a:r>
              <a:rPr lang="en-US" altLang="zh-CN" dirty="0"/>
              <a:t>String</a:t>
            </a:r>
            <a:r>
              <a:rPr lang="zh-CN" altLang="zh-CN" dirty="0"/>
              <a:t>）、数字（</a:t>
            </a:r>
            <a:r>
              <a:rPr lang="en-US" altLang="zh-CN" dirty="0"/>
              <a:t>Number</a:t>
            </a:r>
            <a:r>
              <a:rPr lang="zh-CN" altLang="zh-CN" dirty="0"/>
              <a:t>）、布尔（</a:t>
            </a:r>
            <a:r>
              <a:rPr lang="en-US" altLang="zh-CN" dirty="0"/>
              <a:t>Boolean</a:t>
            </a:r>
            <a:r>
              <a:rPr lang="zh-CN" altLang="zh-CN" dirty="0"/>
              <a:t>）、</a:t>
            </a:r>
            <a:r>
              <a:rPr lang="en-US" altLang="zh-CN" dirty="0"/>
              <a:t>Null</a:t>
            </a:r>
            <a:r>
              <a:rPr lang="zh-CN" altLang="zh-CN" dirty="0"/>
              <a:t>、</a:t>
            </a:r>
            <a:r>
              <a:rPr lang="en-US" altLang="zh-CN" dirty="0"/>
              <a:t>Undefined</a:t>
            </a:r>
            <a:r>
              <a:rPr lang="zh-CN" altLang="zh-CN" dirty="0"/>
              <a:t>、</a:t>
            </a:r>
            <a:r>
              <a:rPr lang="en-US" altLang="zh-CN" dirty="0"/>
              <a:t>Symbol</a:t>
            </a:r>
            <a:r>
              <a:rPr lang="zh-CN" altLang="zh-CN" dirty="0"/>
              <a:t>；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“引用数据类型”有：对象（</a:t>
            </a:r>
            <a:r>
              <a:rPr lang="en-US" altLang="zh-CN" dirty="0"/>
              <a:t>Object</a:t>
            </a:r>
            <a:r>
              <a:rPr lang="zh-CN" altLang="zh-CN" dirty="0"/>
              <a:t>）、数组（</a:t>
            </a:r>
            <a:r>
              <a:rPr lang="en-US" altLang="zh-CN" dirty="0"/>
              <a:t>Array</a:t>
            </a:r>
            <a:r>
              <a:rPr lang="zh-CN" altLang="zh-CN" dirty="0"/>
              <a:t>）、函数（</a:t>
            </a:r>
            <a:r>
              <a:rPr lang="en-US" altLang="zh-CN" dirty="0"/>
              <a:t>Function</a:t>
            </a:r>
            <a:r>
              <a:rPr lang="zh-CN" altLang="zh-CN" dirty="0"/>
              <a:t>）。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43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7.1.5  JavaScript</a:t>
            </a:r>
            <a:r>
              <a:rPr lang="zh-CN" altLang="en-US" dirty="0"/>
              <a:t>对象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JavaScript</a:t>
            </a:r>
            <a:r>
              <a:rPr lang="zh-CN" altLang="zh-CN" dirty="0"/>
              <a:t>中的所有事物都是对象：数值型、布尔型、字符串、数组、日期可以是一个对象，甚至函数也可以是一个对象。对象是带有属性和方法的特殊数据类型。比如在我们的真实生活中，一辆汽车是一个对象，对象有它的属性，如重量、颜色等，方法有启动、停止等。</a:t>
            </a:r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）对象</a:t>
            </a:r>
            <a:r>
              <a:rPr lang="zh-CN" altLang="zh-CN" dirty="0" smtClean="0"/>
              <a:t>定义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）访问对象属性和方法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8780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1.JavaScript</a:t>
            </a:r>
            <a:r>
              <a:rPr lang="zh-CN" altLang="zh-CN" dirty="0"/>
              <a:t>字符串</a:t>
            </a:r>
            <a:r>
              <a:rPr lang="en-US" altLang="zh-CN" dirty="0"/>
              <a:t>	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JavaScript</a:t>
            </a:r>
            <a:r>
              <a:rPr lang="zh-CN" altLang="zh-CN" dirty="0"/>
              <a:t>字符串用于存储和处理文本。字符串可以存储一系列字符，可以使用单引号或双引号把字符括起来：</a:t>
            </a:r>
          </a:p>
          <a:p>
            <a:pPr marL="914400" lvl="2" indent="0">
              <a:buNone/>
            </a:pP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firstName</a:t>
            </a:r>
            <a:r>
              <a:rPr lang="en-US" altLang="zh-CN" dirty="0"/>
              <a:t> = "John";</a:t>
            </a:r>
            <a:endParaRPr lang="zh-CN" altLang="zh-CN" dirty="0"/>
          </a:p>
          <a:p>
            <a:pPr marL="914400" lvl="2" indent="0">
              <a:buNone/>
            </a:pPr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dirty="0" err="1"/>
              <a:t>firstName</a:t>
            </a:r>
            <a:r>
              <a:rPr lang="en-US" altLang="zh-CN" dirty="0"/>
              <a:t> = 'John';</a:t>
            </a:r>
            <a:endParaRPr lang="zh-CN" altLang="zh-CN" dirty="0"/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）字符串的创建</a:t>
            </a:r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）字符串的属性</a:t>
            </a:r>
          </a:p>
          <a:p>
            <a:pPr marL="0" indent="0">
              <a:buNone/>
            </a:pPr>
            <a:r>
              <a:rPr lang="zh-CN" altLang="zh-CN" dirty="0" smtClean="0"/>
              <a:t>（</a:t>
            </a:r>
            <a:r>
              <a:rPr lang="en-US" altLang="zh-CN" dirty="0" smtClean="0"/>
              <a:t>3</a:t>
            </a:r>
            <a:r>
              <a:rPr lang="zh-CN" altLang="zh-CN" dirty="0" smtClean="0"/>
              <a:t>）</a:t>
            </a:r>
            <a:r>
              <a:rPr lang="zh-CN" altLang="zh-CN" dirty="0"/>
              <a:t>字符串</a:t>
            </a:r>
            <a:r>
              <a:rPr lang="zh-CN" altLang="zh-CN" dirty="0" smtClean="0"/>
              <a:t>的</a:t>
            </a:r>
            <a:r>
              <a:rPr lang="zh-CN" altLang="en-US" dirty="0" smtClean="0"/>
              <a:t>方法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927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38654"/>
            <a:ext cx="10515600" cy="46383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2.JavaScript </a:t>
            </a:r>
            <a:r>
              <a:rPr lang="zh-CN" altLang="zh-CN" dirty="0"/>
              <a:t>数组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JavaScript</a:t>
            </a:r>
            <a:r>
              <a:rPr lang="zh-CN" altLang="zh-CN" dirty="0"/>
              <a:t>数组对象是使用单独的变量名来存储一系列的值，并且可以用变量名访问任何一个值。</a:t>
            </a:r>
            <a:endParaRPr lang="zh-CN" altLang="zh-CN" b="1" dirty="0"/>
          </a:p>
          <a:p>
            <a:pPr marL="0" indent="0">
              <a:buNone/>
            </a:pPr>
            <a:r>
              <a:rPr lang="zh-CN" altLang="zh-CN" b="1" dirty="0"/>
              <a:t>（</a:t>
            </a:r>
            <a:r>
              <a:rPr lang="en-US" altLang="zh-CN" b="1" dirty="0"/>
              <a:t>1</a:t>
            </a:r>
            <a:r>
              <a:rPr lang="zh-CN" altLang="zh-CN" b="1" dirty="0"/>
              <a:t>）创建</a:t>
            </a:r>
            <a:r>
              <a:rPr lang="zh-CN" altLang="zh-CN" b="1" dirty="0" smtClean="0"/>
              <a:t>数组</a:t>
            </a:r>
            <a:endParaRPr lang="en-US" altLang="zh-CN" b="1" dirty="0" smtClean="0"/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）访问数组</a:t>
            </a:r>
            <a:endParaRPr lang="zh-CN" altLang="zh-CN" b="1" dirty="0"/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）数组的属性方法</a:t>
            </a:r>
            <a:endParaRPr lang="zh-CN" altLang="zh-CN" b="1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7763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7.1.6  JavaScript</a:t>
            </a:r>
            <a:r>
              <a:rPr lang="zh-CN" altLang="en-US" dirty="0"/>
              <a:t>运算符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JavaScript</a:t>
            </a:r>
            <a:r>
              <a:rPr lang="zh-CN" altLang="zh-CN" dirty="0"/>
              <a:t>运算符有算术运算符、赋值运算符、比较运算符、逻辑运算符、条件运算符。下面通过表格的形式分别解释这些运算符。</a:t>
            </a:r>
          </a:p>
          <a:p>
            <a:pPr marL="0" lvl="0" indent="0">
              <a:buNone/>
            </a:pPr>
            <a:r>
              <a:rPr lang="en-US" altLang="zh-CN" dirty="0" smtClean="0"/>
              <a:t>1.JavaScript</a:t>
            </a:r>
            <a:r>
              <a:rPr lang="zh-CN" altLang="zh-CN" dirty="0"/>
              <a:t>算术运算</a:t>
            </a:r>
            <a:r>
              <a:rPr lang="zh-CN" altLang="zh-CN" dirty="0" smtClean="0"/>
              <a:t>符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2.JavaScript</a:t>
            </a:r>
            <a:r>
              <a:rPr lang="zh-CN" altLang="zh-CN" dirty="0"/>
              <a:t>赋值运算符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 smtClean="0"/>
              <a:t>3.JavaScript</a:t>
            </a:r>
            <a:r>
              <a:rPr lang="zh-CN" altLang="zh-CN" dirty="0"/>
              <a:t>比较</a:t>
            </a:r>
            <a:r>
              <a:rPr lang="zh-CN" altLang="zh-CN" dirty="0" smtClean="0"/>
              <a:t>运算符</a:t>
            </a:r>
            <a:endParaRPr lang="en-US" altLang="zh-CN" dirty="0" smtClean="0"/>
          </a:p>
          <a:p>
            <a:pPr marL="0" lvl="0" indent="0">
              <a:buNone/>
            </a:pPr>
            <a:r>
              <a:rPr lang="en-US" altLang="zh-CN" dirty="0" smtClean="0"/>
              <a:t>4.JavaScript</a:t>
            </a:r>
            <a:r>
              <a:rPr lang="zh-CN" altLang="zh-CN" dirty="0"/>
              <a:t>逻辑运算</a:t>
            </a:r>
            <a:r>
              <a:rPr lang="zh-CN" altLang="zh-CN" dirty="0" smtClean="0"/>
              <a:t>符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5.JavaScript</a:t>
            </a:r>
            <a:r>
              <a:rPr lang="zh-CN" altLang="zh-CN" dirty="0"/>
              <a:t>条件运算符</a:t>
            </a:r>
            <a:endParaRPr lang="zh-CN" altLang="zh-CN" b="1" dirty="0"/>
          </a:p>
          <a:p>
            <a:pPr marL="0" lvl="0" indent="0">
              <a:buNone/>
            </a:pPr>
            <a:endParaRPr lang="zh-CN" altLang="zh-CN" b="1" dirty="0"/>
          </a:p>
          <a:p>
            <a:pPr marL="0" indent="0">
              <a:buNone/>
            </a:pPr>
            <a:endParaRPr lang="zh-CN" altLang="zh-CN" b="1" dirty="0"/>
          </a:p>
          <a:p>
            <a:pPr marL="0" lvl="0" indent="0">
              <a:buNone/>
            </a:pPr>
            <a:endParaRPr lang="zh-CN" altLang="zh-CN" b="1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2259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7.1.7  JavaScript</a:t>
            </a:r>
            <a:r>
              <a:rPr lang="zh-CN" altLang="en-US" dirty="0"/>
              <a:t>控制语句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altLang="zh-CN" dirty="0" smtClean="0"/>
              <a:t>1.JavaScript</a:t>
            </a:r>
            <a:r>
              <a:rPr lang="zh-CN" altLang="zh-CN" dirty="0"/>
              <a:t>条件语句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JavaScript</a:t>
            </a:r>
            <a:r>
              <a:rPr lang="zh-CN" altLang="zh-CN" dirty="0"/>
              <a:t>中，可使用以下的条件语句：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b="1" dirty="0"/>
              <a:t>if</a:t>
            </a:r>
            <a:r>
              <a:rPr lang="zh-CN" altLang="zh-CN" b="1" dirty="0"/>
              <a:t>语句</a:t>
            </a:r>
            <a:r>
              <a:rPr lang="zh-CN" altLang="zh-CN" dirty="0"/>
              <a:t>：只有当指定条件为</a:t>
            </a:r>
            <a:r>
              <a:rPr lang="en-US" altLang="zh-CN" dirty="0"/>
              <a:t> true </a:t>
            </a:r>
            <a:r>
              <a:rPr lang="zh-CN" altLang="zh-CN" dirty="0"/>
              <a:t>时，使用该语句来执行代码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b="1" dirty="0"/>
              <a:t>if...else</a:t>
            </a:r>
            <a:r>
              <a:rPr lang="zh-CN" altLang="zh-CN" b="1" dirty="0"/>
              <a:t>语句</a:t>
            </a:r>
            <a:r>
              <a:rPr lang="zh-CN" altLang="zh-CN" dirty="0"/>
              <a:t>：当条件为</a:t>
            </a:r>
            <a:r>
              <a:rPr lang="en-US" altLang="zh-CN" dirty="0"/>
              <a:t> true </a:t>
            </a:r>
            <a:r>
              <a:rPr lang="zh-CN" altLang="zh-CN" dirty="0"/>
              <a:t>时执行代码，当条件为</a:t>
            </a:r>
            <a:r>
              <a:rPr lang="en-US" altLang="zh-CN" dirty="0"/>
              <a:t> false </a:t>
            </a:r>
            <a:r>
              <a:rPr lang="zh-CN" altLang="zh-CN" dirty="0"/>
              <a:t>时执行其他代码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b="1" dirty="0"/>
              <a:t>if...else if....else</a:t>
            </a:r>
            <a:r>
              <a:rPr lang="zh-CN" altLang="zh-CN" dirty="0"/>
              <a:t>语句：使用该语句来选择多个代码块之一来执行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b="1" dirty="0"/>
              <a:t>switch</a:t>
            </a:r>
            <a:r>
              <a:rPr lang="zh-CN" altLang="zh-CN" b="1" dirty="0"/>
              <a:t>语句</a:t>
            </a:r>
            <a:r>
              <a:rPr lang="zh-CN" altLang="zh-CN" dirty="0"/>
              <a:t>：使用该语句来选择多个代码块之一来执行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88293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2. JavaScript</a:t>
            </a:r>
            <a:r>
              <a:rPr lang="zh-CN" altLang="en-US" dirty="0"/>
              <a:t>循环语句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JavaScript</a:t>
            </a:r>
            <a:r>
              <a:rPr lang="zh-CN" altLang="en-US" dirty="0"/>
              <a:t>支持不同类型的循环：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 smtClean="0"/>
              <a:t>for</a:t>
            </a:r>
            <a:r>
              <a:rPr lang="zh-CN" altLang="en-US" dirty="0"/>
              <a:t>：循环代码块一定的次数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 smtClean="0"/>
              <a:t>for/in</a:t>
            </a:r>
            <a:r>
              <a:rPr lang="zh-CN" altLang="en-US" dirty="0"/>
              <a:t>：循环遍历对象的属性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 smtClean="0"/>
              <a:t>while</a:t>
            </a:r>
            <a:r>
              <a:rPr lang="zh-CN" altLang="en-US" dirty="0"/>
              <a:t>：当指定的条件为</a:t>
            </a:r>
            <a:r>
              <a:rPr lang="en-US" altLang="zh-CN" dirty="0"/>
              <a:t>true</a:t>
            </a:r>
            <a:r>
              <a:rPr lang="zh-CN" altLang="en-US" dirty="0"/>
              <a:t>时循环指定的代码块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 smtClean="0"/>
              <a:t>do/while</a:t>
            </a:r>
            <a:r>
              <a:rPr lang="zh-CN" altLang="en-US" dirty="0"/>
              <a:t>：同样当指定的条件为</a:t>
            </a:r>
            <a:r>
              <a:rPr lang="en-US" altLang="zh-CN" dirty="0"/>
              <a:t>true</a:t>
            </a:r>
            <a:r>
              <a:rPr lang="zh-CN" altLang="en-US" dirty="0"/>
              <a:t>时循环指定的代码</a:t>
            </a:r>
            <a:r>
              <a:rPr lang="zh-CN" altLang="en-US" dirty="0" smtClean="0"/>
              <a:t>块</a:t>
            </a:r>
            <a:endParaRPr lang="en-US" altLang="zh-CN" dirty="0" smtClean="0"/>
          </a:p>
          <a:p>
            <a:pPr marL="0" lvl="0" indent="0">
              <a:buNone/>
            </a:pPr>
            <a:r>
              <a:rPr lang="en-US" altLang="zh-CN" dirty="0"/>
              <a:t>3.break</a:t>
            </a:r>
            <a:r>
              <a:rPr lang="zh-CN" altLang="zh-CN" dirty="0"/>
              <a:t>和</a:t>
            </a:r>
            <a:r>
              <a:rPr lang="en-US" altLang="zh-CN" dirty="0"/>
              <a:t>continue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/>
              <a:t>  break</a:t>
            </a:r>
            <a:r>
              <a:rPr lang="zh-CN" altLang="zh-CN" dirty="0"/>
              <a:t>语句用于跳出循环，</a:t>
            </a:r>
            <a:r>
              <a:rPr lang="en-US" altLang="zh-CN" dirty="0"/>
              <a:t>continue</a:t>
            </a:r>
            <a:r>
              <a:rPr lang="zh-CN" altLang="zh-CN" dirty="0"/>
              <a:t>语句用于跳出循环中的一次迭代。</a:t>
            </a:r>
            <a:endParaRPr lang="zh-CN" altLang="en-US" dirty="0"/>
          </a:p>
          <a:p>
            <a:pPr>
              <a:buFont typeface="Wingdings" pitchFamily="2" charset="2"/>
              <a:buChar char="Ø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8500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7.1.8  JavaScript</a:t>
            </a:r>
            <a:r>
              <a:rPr lang="zh-CN" altLang="en-US" dirty="0"/>
              <a:t>函数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JavaScript</a:t>
            </a:r>
            <a:r>
              <a:rPr lang="zh-CN" altLang="zh-CN" dirty="0"/>
              <a:t>函数是由事件驱动的或者当它被调用时执行的可重复使用的代码块。</a:t>
            </a:r>
          </a:p>
          <a:p>
            <a:pPr marL="0" indent="0">
              <a:buNone/>
            </a:pPr>
            <a:r>
              <a:rPr lang="en-US" altLang="zh-CN" dirty="0"/>
              <a:t>1.JavaScript</a:t>
            </a:r>
            <a:r>
              <a:rPr lang="zh-CN" altLang="zh-CN" dirty="0"/>
              <a:t>函数</a:t>
            </a:r>
            <a:r>
              <a:rPr lang="zh-CN" altLang="zh-CN" dirty="0" smtClean="0"/>
              <a:t>定义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）函数声明</a:t>
            </a:r>
            <a:endParaRPr lang="zh-CN" altLang="zh-CN" b="1" dirty="0"/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）函数表达式</a:t>
            </a:r>
            <a:endParaRPr lang="zh-CN" altLang="zh-CN" b="1" dirty="0"/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）构造函数</a:t>
            </a:r>
            <a:endParaRPr lang="zh-CN" altLang="zh-CN" b="1" dirty="0"/>
          </a:p>
          <a:p>
            <a:pPr marL="0" indent="0">
              <a:buNone/>
            </a:pPr>
            <a:endParaRPr lang="zh-CN" altLang="zh-CN" b="1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7967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2.JavaScript</a:t>
            </a:r>
            <a:r>
              <a:rPr lang="zh-CN" altLang="zh-CN" dirty="0"/>
              <a:t>函数参数及调用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 smtClean="0"/>
              <a:t>  </a:t>
            </a:r>
            <a:r>
              <a:rPr lang="zh-CN" altLang="zh-CN" dirty="0" smtClean="0"/>
              <a:t>在</a:t>
            </a:r>
            <a:r>
              <a:rPr lang="zh-CN" altLang="zh-CN" dirty="0"/>
              <a:t>调用函数时，可以向其传递值，这些值被称为参数，函数定义时列出的参数为显式参数，调用时传递给函数真正的值称为隐式参数。调用函数时，显式参数和隐式参数必须以一致的顺序出现。</a:t>
            </a:r>
            <a:endParaRPr lang="zh-CN" altLang="zh-CN" b="1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618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页脚占位符 3">
            <a:extLst>
              <a:ext uri="{FF2B5EF4-FFF2-40B4-BE49-F238E27FC236}">
                <a16:creationId xmlns="" xmlns:a16="http://schemas.microsoft.com/office/drawing/2014/main" id="{A5D1D166-6A50-4EAB-82D4-92FF0DCDC6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4099" name="Rectangle 2">
            <a:extLst>
              <a:ext uri="{FF2B5EF4-FFF2-40B4-BE49-F238E27FC236}">
                <a16:creationId xmlns="" xmlns:a16="http://schemas.microsoft.com/office/drawing/2014/main" id="{B8E85CCD-F3E1-41EB-84FD-2461E9FAA7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本章内容</a:t>
            </a:r>
          </a:p>
        </p:txBody>
      </p:sp>
      <p:sp>
        <p:nvSpPr>
          <p:cNvPr id="4100" name="Rectangle 3">
            <a:extLst>
              <a:ext uri="{FF2B5EF4-FFF2-40B4-BE49-F238E27FC236}">
                <a16:creationId xmlns="" xmlns:a16="http://schemas.microsoft.com/office/drawing/2014/main" id="{DAA12FE3-1A36-4048-B994-3700375631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dirty="0" smtClean="0"/>
              <a:t>7.1JavaScript</a:t>
            </a:r>
            <a:r>
              <a:rPr lang="zh-CN" altLang="zh-CN" dirty="0"/>
              <a:t>的基础</a:t>
            </a:r>
            <a:r>
              <a:rPr lang="zh-CN" altLang="zh-CN" dirty="0" smtClean="0"/>
              <a:t>知识</a:t>
            </a:r>
            <a:endParaRPr lang="en-US" altLang="zh-CN" dirty="0" smtClean="0"/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dirty="0" smtClean="0"/>
              <a:t>7.2</a:t>
            </a:r>
            <a:r>
              <a:rPr lang="en-US" altLang="zh-CN" b="1" dirty="0" smtClean="0"/>
              <a:t>JavaScript </a:t>
            </a:r>
            <a:r>
              <a:rPr lang="en-US" altLang="zh-CN" b="1" dirty="0"/>
              <a:t>HTML </a:t>
            </a:r>
            <a:r>
              <a:rPr lang="en-US" altLang="zh-CN" b="1" dirty="0" smtClean="0"/>
              <a:t>DOM</a:t>
            </a: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dirty="0" smtClean="0"/>
              <a:t>7.3</a:t>
            </a:r>
            <a:r>
              <a:rPr lang="en-US" altLang="zh-CN" b="1" dirty="0"/>
              <a:t>JavaScript </a:t>
            </a:r>
            <a:r>
              <a:rPr lang="zh-CN" altLang="zh-CN" b="1" dirty="0"/>
              <a:t>浏览器</a:t>
            </a:r>
            <a:r>
              <a:rPr lang="en-US" altLang="zh-CN" b="1" dirty="0"/>
              <a:t>BOM</a:t>
            </a:r>
            <a:endParaRPr lang="en-US" altLang="zh-CN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dirty="0" smtClean="0"/>
              <a:t>7.4</a:t>
            </a:r>
            <a:r>
              <a:rPr lang="en-US" altLang="zh-CN" b="1" dirty="0"/>
              <a:t>jQuery</a:t>
            </a:r>
            <a:endParaRPr lang="en-US" altLang="zh-C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页脚占位符 3">
            <a:extLst>
              <a:ext uri="{FF2B5EF4-FFF2-40B4-BE49-F238E27FC236}">
                <a16:creationId xmlns="" xmlns:a16="http://schemas.microsoft.com/office/drawing/2014/main" id="{DD242AF1-E9EF-40B0-BF57-4085F9338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11267" name="Rectangle 2">
            <a:extLst>
              <a:ext uri="{FF2B5EF4-FFF2-40B4-BE49-F238E27FC236}">
                <a16:creationId xmlns="" xmlns:a16="http://schemas.microsoft.com/office/drawing/2014/main" id="{F8483201-BCCD-4067-AED1-1439BD21EB9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7.2  JavaScript HTML DOM</a:t>
            </a:r>
            <a:br>
              <a:rPr lang="en-US" altLang="zh-CN" dirty="0"/>
            </a:br>
            <a:r>
              <a:rPr lang="en-US" altLang="zh-CN" dirty="0"/>
              <a:t>7.2.1  DOM</a:t>
            </a:r>
            <a:r>
              <a:rPr lang="zh-CN" altLang="en-US" dirty="0"/>
              <a:t>简介</a:t>
            </a:r>
          </a:p>
        </p:txBody>
      </p:sp>
      <p:sp>
        <p:nvSpPr>
          <p:cNvPr id="11268" name="Rectangle 3">
            <a:extLst>
              <a:ext uri="{FF2B5EF4-FFF2-40B4-BE49-F238E27FC236}">
                <a16:creationId xmlns="" xmlns:a16="http://schemas.microsoft.com/office/drawing/2014/main" id="{6DC6DA71-45C7-45C6-9835-1FADD378653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79331"/>
            <a:ext cx="10515600" cy="4425228"/>
          </a:xfrm>
        </p:spPr>
        <p:txBody>
          <a:bodyPr>
            <a:no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altLang="zh-CN" dirty="0" smtClean="0"/>
              <a:t>   </a:t>
            </a:r>
            <a:r>
              <a:rPr lang="zh-CN" altLang="zh-CN" dirty="0" smtClean="0"/>
              <a:t>通过</a:t>
            </a:r>
            <a:r>
              <a:rPr lang="en-US" altLang="zh-CN" dirty="0"/>
              <a:t>HTML DOM</a:t>
            </a:r>
            <a:r>
              <a:rPr lang="zh-CN" altLang="zh-CN" dirty="0"/>
              <a:t>，可以访问</a:t>
            </a:r>
            <a:r>
              <a:rPr lang="en-US" altLang="zh-CN" dirty="0"/>
              <a:t>JavaScript HTML</a:t>
            </a:r>
            <a:r>
              <a:rPr lang="zh-CN" altLang="zh-CN" dirty="0"/>
              <a:t>文档的所有元素。当网页被加载时，浏览器会创建页面的文档对象模型（</a:t>
            </a:r>
            <a:r>
              <a:rPr lang="en-US" altLang="zh-CN" dirty="0"/>
              <a:t>Document Object Model</a:t>
            </a:r>
            <a:r>
              <a:rPr lang="zh-CN" altLang="zh-CN" dirty="0"/>
              <a:t>）。</a:t>
            </a:r>
            <a:r>
              <a:rPr lang="en-US" altLang="zh-CN" dirty="0"/>
              <a:t>HTML DOM</a:t>
            </a:r>
            <a:r>
              <a:rPr lang="zh-CN" altLang="zh-CN" dirty="0"/>
              <a:t>模型被构造为对象的树：</a:t>
            </a:r>
          </a:p>
          <a:p>
            <a:pPr marL="0" indent="0">
              <a:lnSpc>
                <a:spcPct val="160000"/>
              </a:lnSpc>
              <a:buNone/>
            </a:pPr>
            <a:endParaRPr lang="en-US" altLang="zh-C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5724" y="2972900"/>
            <a:ext cx="4743450" cy="2600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</a:t>
            </a:r>
            <a:r>
              <a:rPr lang="zh-CN" altLang="zh-CN" dirty="0" smtClean="0"/>
              <a:t>通过</a:t>
            </a:r>
            <a:r>
              <a:rPr lang="zh-CN" altLang="zh-CN" dirty="0"/>
              <a:t>可编程的对象模型，</a:t>
            </a:r>
            <a:r>
              <a:rPr lang="en-US" altLang="zh-CN" dirty="0"/>
              <a:t>JavaScript</a:t>
            </a:r>
            <a:r>
              <a:rPr lang="zh-CN" altLang="zh-CN" dirty="0"/>
              <a:t>获得了足够的能力创建动态的</a:t>
            </a:r>
            <a:r>
              <a:rPr lang="en-US" altLang="zh-CN" dirty="0"/>
              <a:t>HTML</a:t>
            </a:r>
            <a:r>
              <a:rPr lang="zh-CN" altLang="zh-CN" dirty="0" smtClean="0"/>
              <a:t>：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JavaScript </a:t>
            </a:r>
            <a:r>
              <a:rPr lang="zh-CN" altLang="zh-CN" dirty="0"/>
              <a:t>能够改变页面中的所有 </a:t>
            </a:r>
            <a:r>
              <a:rPr lang="en-US" altLang="zh-CN" dirty="0"/>
              <a:t>HTML </a:t>
            </a:r>
            <a:r>
              <a:rPr lang="zh-CN" altLang="zh-CN" dirty="0"/>
              <a:t>元素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JavaScript </a:t>
            </a:r>
            <a:r>
              <a:rPr lang="zh-CN" altLang="zh-CN" dirty="0"/>
              <a:t>能够改变页面中的所有</a:t>
            </a:r>
            <a:r>
              <a:rPr lang="en-US" altLang="zh-CN" dirty="0"/>
              <a:t> HTML </a:t>
            </a:r>
            <a:r>
              <a:rPr lang="zh-CN" altLang="zh-CN" dirty="0"/>
              <a:t>属性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JavaScript </a:t>
            </a:r>
            <a:r>
              <a:rPr lang="zh-CN" altLang="zh-CN" dirty="0"/>
              <a:t>能够改变页面中的所有</a:t>
            </a:r>
            <a:r>
              <a:rPr lang="en-US" altLang="zh-CN" dirty="0"/>
              <a:t> CSS </a:t>
            </a:r>
            <a:r>
              <a:rPr lang="zh-CN" altLang="zh-CN" dirty="0"/>
              <a:t>样式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JavaScript </a:t>
            </a:r>
            <a:r>
              <a:rPr lang="zh-CN" altLang="zh-CN" dirty="0"/>
              <a:t>能够对页面中的所有事件做出反应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94163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7.2.2  </a:t>
            </a:r>
            <a:r>
              <a:rPr lang="zh-CN" altLang="en-US" dirty="0"/>
              <a:t>查找</a:t>
            </a:r>
            <a:r>
              <a:rPr lang="en-US" altLang="zh-CN" dirty="0"/>
              <a:t>HTML</a:t>
            </a:r>
            <a:r>
              <a:rPr lang="zh-CN" altLang="en-US" dirty="0"/>
              <a:t>元素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</a:t>
            </a:r>
            <a:r>
              <a:rPr lang="zh-CN" altLang="zh-CN" dirty="0" smtClean="0"/>
              <a:t>通常</a:t>
            </a:r>
            <a:r>
              <a:rPr lang="en-US" altLang="zh-CN" dirty="0"/>
              <a:t>JavaScript</a:t>
            </a:r>
            <a:r>
              <a:rPr lang="zh-CN" altLang="zh-CN" dirty="0"/>
              <a:t>需要操作</a:t>
            </a:r>
            <a:r>
              <a:rPr lang="en-US" altLang="zh-CN" dirty="0"/>
              <a:t>HTML</a:t>
            </a:r>
            <a:r>
              <a:rPr lang="zh-CN" altLang="zh-CN" dirty="0"/>
              <a:t>元素，那首先需要找到该元素</a:t>
            </a:r>
            <a:r>
              <a:rPr lang="zh-CN" altLang="zh-CN" dirty="0" smtClean="0"/>
              <a:t>：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通过</a:t>
            </a:r>
            <a:r>
              <a:rPr lang="en-US" altLang="zh-CN" dirty="0"/>
              <a:t>id</a:t>
            </a:r>
            <a:r>
              <a:rPr lang="zh-CN" altLang="zh-CN" dirty="0"/>
              <a:t>查找</a:t>
            </a:r>
            <a:r>
              <a:rPr lang="en-US" altLang="zh-CN" dirty="0"/>
              <a:t>HTML</a:t>
            </a:r>
            <a:r>
              <a:rPr lang="zh-CN" altLang="zh-CN" dirty="0"/>
              <a:t>元素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通过标签名查找</a:t>
            </a:r>
            <a:r>
              <a:rPr lang="en-US" altLang="zh-CN" dirty="0"/>
              <a:t>HTML</a:t>
            </a:r>
            <a:r>
              <a:rPr lang="zh-CN" altLang="zh-CN" dirty="0"/>
              <a:t>元素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通过类名查找</a:t>
            </a:r>
            <a:r>
              <a:rPr lang="en-US" altLang="zh-CN" dirty="0"/>
              <a:t>HTML</a:t>
            </a:r>
            <a:r>
              <a:rPr lang="zh-CN" altLang="zh-CN" dirty="0"/>
              <a:t>元素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4851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7.2.3  DOM HTML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HTML </a:t>
            </a:r>
            <a:r>
              <a:rPr lang="en-US" altLang="zh-CN" dirty="0"/>
              <a:t>DOM</a:t>
            </a:r>
            <a:r>
              <a:rPr lang="zh-CN" altLang="zh-CN" dirty="0"/>
              <a:t>允许</a:t>
            </a:r>
            <a:r>
              <a:rPr lang="en-US" altLang="zh-CN" dirty="0"/>
              <a:t>JavaScript</a:t>
            </a:r>
            <a:r>
              <a:rPr lang="zh-CN" altLang="zh-CN" dirty="0"/>
              <a:t>改变</a:t>
            </a:r>
            <a:r>
              <a:rPr lang="en-US" altLang="zh-CN" dirty="0"/>
              <a:t>HTML</a:t>
            </a:r>
            <a:r>
              <a:rPr lang="zh-CN" altLang="zh-CN" dirty="0"/>
              <a:t>元素的内容</a:t>
            </a:r>
            <a:r>
              <a:rPr lang="zh-CN" altLang="zh-CN" dirty="0" smtClean="0"/>
              <a:t>：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改变</a:t>
            </a:r>
            <a:r>
              <a:rPr lang="en-US" altLang="zh-CN" dirty="0"/>
              <a:t>HTML</a:t>
            </a:r>
            <a:r>
              <a:rPr lang="zh-CN" altLang="zh-CN" dirty="0"/>
              <a:t>输出流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改变</a:t>
            </a:r>
            <a:r>
              <a:rPr lang="en-US" altLang="zh-CN" dirty="0"/>
              <a:t>HTML</a:t>
            </a:r>
            <a:r>
              <a:rPr lang="zh-CN" altLang="zh-CN" dirty="0"/>
              <a:t>内容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改变</a:t>
            </a:r>
            <a:r>
              <a:rPr lang="en-US" altLang="zh-CN" dirty="0"/>
              <a:t>HTML</a:t>
            </a:r>
            <a:r>
              <a:rPr lang="zh-CN" altLang="zh-CN" dirty="0"/>
              <a:t>属性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45847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7.2.4  DOM CSS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HTML </a:t>
            </a:r>
            <a:r>
              <a:rPr lang="en-US" altLang="zh-CN" dirty="0"/>
              <a:t>DOM</a:t>
            </a:r>
            <a:r>
              <a:rPr lang="zh-CN" altLang="zh-CN" dirty="0"/>
              <a:t>允许</a:t>
            </a:r>
            <a:r>
              <a:rPr lang="en-US" altLang="zh-CN" dirty="0"/>
              <a:t>JavaScript</a:t>
            </a:r>
            <a:r>
              <a:rPr lang="zh-CN" altLang="zh-CN" dirty="0"/>
              <a:t>改变</a:t>
            </a:r>
            <a:r>
              <a:rPr lang="en-US" altLang="zh-CN" dirty="0"/>
              <a:t>HTML</a:t>
            </a:r>
            <a:r>
              <a:rPr lang="zh-CN" altLang="zh-CN" dirty="0"/>
              <a:t>元素的样式，先使用</a:t>
            </a:r>
            <a:r>
              <a:rPr lang="en-US" altLang="zh-CN" dirty="0" err="1"/>
              <a:t>getElementById</a:t>
            </a:r>
            <a:r>
              <a:rPr lang="en-US" altLang="zh-CN" dirty="0"/>
              <a:t>(</a:t>
            </a:r>
            <a:r>
              <a:rPr lang="en-US" altLang="zh-CN" i="1" dirty="0"/>
              <a:t>id</a:t>
            </a:r>
            <a:r>
              <a:rPr lang="en-US" altLang="zh-CN" dirty="0"/>
              <a:t>)</a:t>
            </a:r>
            <a:r>
              <a:rPr lang="zh-CN" altLang="zh-CN" dirty="0"/>
              <a:t>查找到要修改</a:t>
            </a:r>
            <a:r>
              <a:rPr lang="en-US" altLang="zh-CN" dirty="0" err="1"/>
              <a:t>css</a:t>
            </a:r>
            <a:r>
              <a:rPr lang="zh-CN" altLang="zh-CN" dirty="0"/>
              <a:t>样式的</a:t>
            </a:r>
            <a:r>
              <a:rPr lang="en-US" altLang="zh-CN" dirty="0"/>
              <a:t>HTML</a:t>
            </a:r>
            <a:r>
              <a:rPr lang="zh-CN" altLang="zh-CN" dirty="0"/>
              <a:t>元素，然后修改：</a:t>
            </a:r>
          </a:p>
          <a:p>
            <a:pPr marL="0" indent="0">
              <a:buNone/>
            </a:pPr>
            <a:r>
              <a:rPr lang="en-US" altLang="zh-CN" dirty="0" smtClean="0"/>
              <a:t>    </a:t>
            </a:r>
            <a:r>
              <a:rPr lang="en-US" altLang="zh-CN" dirty="0" err="1" smtClean="0"/>
              <a:t>document.getElementById</a:t>
            </a:r>
            <a:r>
              <a:rPr lang="en-US" altLang="zh-CN" dirty="0" smtClean="0"/>
              <a:t>(</a:t>
            </a:r>
            <a:r>
              <a:rPr lang="en-US" altLang="zh-CN" i="1" dirty="0" smtClean="0"/>
              <a:t>id</a:t>
            </a:r>
            <a:r>
              <a:rPr lang="en-US" altLang="zh-CN" dirty="0"/>
              <a:t>).</a:t>
            </a:r>
            <a:r>
              <a:rPr lang="en-US" altLang="zh-CN" dirty="0" err="1"/>
              <a:t>style.</a:t>
            </a:r>
            <a:r>
              <a:rPr lang="en-US" altLang="zh-CN" i="1" dirty="0" err="1"/>
              <a:t>property</a:t>
            </a:r>
            <a:r>
              <a:rPr lang="en-US" altLang="zh-CN" dirty="0"/>
              <a:t>=</a:t>
            </a:r>
            <a:r>
              <a:rPr lang="zh-CN" altLang="zh-CN" i="1" dirty="0"/>
              <a:t>新样式</a:t>
            </a:r>
            <a:r>
              <a:rPr lang="en-US" altLang="zh-CN" dirty="0"/>
              <a:t>;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30929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7.2.5  DOM</a:t>
            </a:r>
            <a:r>
              <a:rPr lang="zh-CN" altLang="en-US" dirty="0" smtClean="0"/>
              <a:t>事件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HTML </a:t>
            </a:r>
            <a:r>
              <a:rPr lang="en-US" altLang="zh-CN" dirty="0"/>
              <a:t>DOM</a:t>
            </a:r>
            <a:r>
              <a:rPr lang="zh-CN" altLang="zh-CN" dirty="0"/>
              <a:t>允许</a:t>
            </a:r>
            <a:r>
              <a:rPr lang="en-US" altLang="zh-CN" dirty="0"/>
              <a:t>JavaScript</a:t>
            </a:r>
            <a:r>
              <a:rPr lang="zh-CN" altLang="zh-CN" dirty="0"/>
              <a:t>对</a:t>
            </a:r>
            <a:r>
              <a:rPr lang="en-US" altLang="zh-CN" dirty="0"/>
              <a:t>HTML</a:t>
            </a:r>
            <a:r>
              <a:rPr lang="zh-CN" altLang="zh-CN" dirty="0"/>
              <a:t>事件做出反应</a:t>
            </a:r>
            <a:r>
              <a:rPr lang="zh-CN" altLang="zh-CN" dirty="0" smtClean="0"/>
              <a:t>。</a:t>
            </a:r>
            <a:r>
              <a:rPr lang="en-US" altLang="zh-CN" dirty="0" smtClean="0"/>
              <a:t>HTML</a:t>
            </a:r>
            <a:r>
              <a:rPr lang="zh-CN" altLang="zh-CN" dirty="0"/>
              <a:t>事件如下：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当用户点击鼠标时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当网页已加载时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当图像已加载时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当鼠标移动到元素上时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当输入字段被改变时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当提交</a:t>
            </a:r>
            <a:r>
              <a:rPr lang="en-US" altLang="zh-CN" dirty="0"/>
              <a:t> HTML </a:t>
            </a:r>
            <a:r>
              <a:rPr lang="zh-CN" altLang="zh-CN" dirty="0"/>
              <a:t>表单时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/>
              <a:t>当用户触发按键时</a:t>
            </a:r>
          </a:p>
          <a:p>
            <a:pPr marL="0" lvl="0" indent="0">
              <a:buNone/>
            </a:pP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76236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7.3  JavaScript </a:t>
            </a:r>
            <a:r>
              <a:rPr lang="zh-CN" altLang="en-US" dirty="0"/>
              <a:t>浏览器</a:t>
            </a:r>
            <a:r>
              <a:rPr lang="en-US" altLang="zh-CN" dirty="0"/>
              <a:t>BOM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   </a:t>
            </a:r>
            <a:r>
              <a:rPr lang="zh-CN" altLang="zh-CN" dirty="0" smtClean="0"/>
              <a:t>浏览器</a:t>
            </a:r>
            <a:r>
              <a:rPr lang="zh-CN" altLang="zh-CN" dirty="0"/>
              <a:t>对象模型</a:t>
            </a:r>
            <a:r>
              <a:rPr lang="en-US" altLang="zh-CN" dirty="0"/>
              <a:t>BOM</a:t>
            </a:r>
            <a:r>
              <a:rPr lang="zh-CN" altLang="zh-CN" dirty="0"/>
              <a:t>使得</a:t>
            </a:r>
            <a:r>
              <a:rPr lang="en-US" altLang="zh-CN" dirty="0"/>
              <a:t>JavaScript</a:t>
            </a:r>
            <a:r>
              <a:rPr lang="zh-CN" altLang="zh-CN" dirty="0"/>
              <a:t>有能力与浏览器“对话”，由于现代浏览器几乎已经实现了</a:t>
            </a:r>
            <a:r>
              <a:rPr lang="en-US" altLang="zh-CN" dirty="0"/>
              <a:t>JavaScript</a:t>
            </a:r>
            <a:r>
              <a:rPr lang="zh-CN" altLang="zh-CN" dirty="0"/>
              <a:t>交互性方面的相同方法和属性，因此常被认为是</a:t>
            </a:r>
            <a:r>
              <a:rPr lang="en-US" altLang="zh-CN" dirty="0"/>
              <a:t>BOM</a:t>
            </a:r>
            <a:r>
              <a:rPr lang="zh-CN" altLang="zh-CN" dirty="0"/>
              <a:t>的方法和属性。所有浏览器都支持</a:t>
            </a:r>
            <a:r>
              <a:rPr lang="en-US" altLang="zh-CN" dirty="0"/>
              <a:t>window</a:t>
            </a:r>
            <a:r>
              <a:rPr lang="zh-CN" altLang="zh-CN" dirty="0"/>
              <a:t>对象，它表示浏览器窗口，所有的</a:t>
            </a:r>
            <a:r>
              <a:rPr lang="en-US" altLang="zh-CN" dirty="0"/>
              <a:t>JavaScript</a:t>
            </a:r>
            <a:r>
              <a:rPr lang="zh-CN" altLang="zh-CN" dirty="0"/>
              <a:t>全局对象、函数以及变量均自动成为</a:t>
            </a:r>
            <a:r>
              <a:rPr lang="en-US" altLang="zh-CN" dirty="0"/>
              <a:t>window</a:t>
            </a:r>
            <a:r>
              <a:rPr lang="zh-CN" altLang="zh-CN" dirty="0"/>
              <a:t>对象的成员。</a:t>
            </a:r>
            <a:r>
              <a:rPr lang="en-US" altLang="zh-CN" dirty="0"/>
              <a:t>JavaScript</a:t>
            </a:r>
            <a:r>
              <a:rPr lang="zh-CN" altLang="zh-CN" dirty="0"/>
              <a:t>的全局变量是</a:t>
            </a:r>
            <a:r>
              <a:rPr lang="en-US" altLang="zh-CN" dirty="0"/>
              <a:t>window</a:t>
            </a:r>
            <a:r>
              <a:rPr lang="zh-CN" altLang="zh-CN" dirty="0"/>
              <a:t>对象的属性，全局函数是</a:t>
            </a:r>
            <a:r>
              <a:rPr lang="en-US" altLang="zh-CN" dirty="0"/>
              <a:t>window</a:t>
            </a:r>
            <a:r>
              <a:rPr lang="zh-CN" altLang="zh-CN" dirty="0"/>
              <a:t>对象的方法，甚至</a:t>
            </a:r>
            <a:r>
              <a:rPr lang="en-US" altLang="zh-CN" dirty="0"/>
              <a:t>HTML DOM</a:t>
            </a:r>
            <a:r>
              <a:rPr lang="zh-CN" altLang="zh-CN" dirty="0"/>
              <a:t>的</a:t>
            </a:r>
            <a:r>
              <a:rPr lang="en-US" altLang="zh-CN" dirty="0"/>
              <a:t>document</a:t>
            </a:r>
            <a:r>
              <a:rPr lang="zh-CN" altLang="zh-CN" dirty="0"/>
              <a:t>也是</a:t>
            </a:r>
            <a:r>
              <a:rPr lang="en-US" altLang="zh-CN" dirty="0"/>
              <a:t>window</a:t>
            </a:r>
            <a:r>
              <a:rPr lang="zh-CN" altLang="zh-CN" dirty="0"/>
              <a:t>对象的属性</a:t>
            </a:r>
            <a:r>
              <a:rPr lang="zh-CN" altLang="zh-CN" dirty="0" smtClean="0"/>
              <a:t>之一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11039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73823"/>
            <a:ext cx="10515600" cy="4603140"/>
          </a:xfrm>
        </p:spPr>
        <p:txBody>
          <a:bodyPr/>
          <a:lstStyle/>
          <a:p>
            <a:pPr marL="0" lvl="0" indent="0">
              <a:buNone/>
            </a:pPr>
            <a:r>
              <a:rPr lang="en-US" altLang="zh-CN" dirty="0" smtClean="0"/>
              <a:t>1.JavaScript </a:t>
            </a:r>
            <a:r>
              <a:rPr lang="en-US" altLang="zh-CN" dirty="0"/>
              <a:t>Window Location</a:t>
            </a:r>
            <a:endParaRPr lang="zh-CN" altLang="zh-CN" dirty="0"/>
          </a:p>
          <a:p>
            <a:pPr marL="0" indent="0">
              <a:buNone/>
            </a:pPr>
            <a:r>
              <a:rPr lang="en-US" altLang="zh-CN" dirty="0" smtClean="0"/>
              <a:t>  </a:t>
            </a:r>
            <a:r>
              <a:rPr lang="en-US" altLang="zh-CN" dirty="0" err="1" smtClean="0"/>
              <a:t>window.location</a:t>
            </a:r>
            <a:r>
              <a:rPr lang="zh-CN" altLang="zh-CN" dirty="0"/>
              <a:t>对象用于获得当前页面的</a:t>
            </a:r>
            <a:r>
              <a:rPr lang="en-US" altLang="zh-CN" dirty="0"/>
              <a:t>URL</a:t>
            </a:r>
            <a:r>
              <a:rPr lang="zh-CN" altLang="zh-CN" dirty="0"/>
              <a:t>，并把浏览器重定向到新的页面。</a:t>
            </a:r>
            <a:r>
              <a:rPr lang="en-US" altLang="zh-CN" dirty="0" err="1"/>
              <a:t>window.location</a:t>
            </a:r>
            <a:r>
              <a:rPr lang="zh-CN" altLang="zh-CN" dirty="0"/>
              <a:t>对象在编写时可不使用</a:t>
            </a:r>
            <a:r>
              <a:rPr lang="en-US" altLang="zh-CN" dirty="0"/>
              <a:t>window</a:t>
            </a:r>
            <a:r>
              <a:rPr lang="zh-CN" altLang="zh-CN" dirty="0"/>
              <a:t>前缀：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 err="1"/>
              <a:t>location.href</a:t>
            </a:r>
            <a:r>
              <a:rPr lang="zh-CN" altLang="zh-CN" dirty="0"/>
              <a:t>：返回当前页面的</a:t>
            </a:r>
            <a:r>
              <a:rPr lang="en-US" altLang="zh-CN" dirty="0"/>
              <a:t> URL</a:t>
            </a:r>
            <a:endParaRPr lang="zh-CN" altLang="zh-CN" dirty="0"/>
          </a:p>
          <a:p>
            <a:pPr lvl="1">
              <a:buFont typeface="Wingdings" pitchFamily="2" charset="2"/>
              <a:buChar char="Ø"/>
            </a:pPr>
            <a:r>
              <a:rPr lang="en-US" altLang="zh-CN" dirty="0" err="1"/>
              <a:t>location.hostname</a:t>
            </a:r>
            <a:r>
              <a:rPr lang="zh-CN" altLang="zh-CN" dirty="0"/>
              <a:t>：返回</a:t>
            </a:r>
            <a:r>
              <a:rPr lang="en-US" altLang="zh-CN" dirty="0"/>
              <a:t> web </a:t>
            </a:r>
            <a:r>
              <a:rPr lang="zh-CN" altLang="zh-CN" dirty="0"/>
              <a:t>主机的域名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 err="1"/>
              <a:t>location.pathname</a:t>
            </a:r>
            <a:r>
              <a:rPr lang="zh-CN" altLang="zh-CN" dirty="0"/>
              <a:t>：返回当前页面的路径和文件名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 err="1"/>
              <a:t>location.port</a:t>
            </a:r>
            <a:r>
              <a:rPr lang="zh-CN" altLang="zh-CN" dirty="0"/>
              <a:t>：返回</a:t>
            </a:r>
            <a:r>
              <a:rPr lang="en-US" altLang="zh-CN" dirty="0"/>
              <a:t>web</a:t>
            </a:r>
            <a:r>
              <a:rPr lang="zh-CN" altLang="zh-CN" dirty="0"/>
              <a:t>主机的端口</a:t>
            </a:r>
            <a:r>
              <a:rPr lang="en-US" altLang="zh-CN" dirty="0"/>
              <a:t> </a:t>
            </a:r>
            <a:endParaRPr lang="zh-CN" altLang="zh-CN" dirty="0"/>
          </a:p>
          <a:p>
            <a:pPr lvl="1">
              <a:buFont typeface="Wingdings" pitchFamily="2" charset="2"/>
              <a:buChar char="Ø"/>
            </a:pPr>
            <a:r>
              <a:rPr lang="en-US" altLang="zh-CN" dirty="0" err="1"/>
              <a:t>location.protocol</a:t>
            </a:r>
            <a:r>
              <a:rPr lang="zh-CN" altLang="zh-CN" dirty="0"/>
              <a:t>：返回所使用的</a:t>
            </a:r>
            <a:r>
              <a:rPr lang="en-US" altLang="zh-CN" dirty="0"/>
              <a:t>web</a:t>
            </a:r>
            <a:r>
              <a:rPr lang="zh-CN" altLang="zh-CN" dirty="0"/>
              <a:t>协议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70692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altLang="zh-CN" dirty="0" smtClean="0"/>
              <a:t>2.JavaScript </a:t>
            </a:r>
            <a:r>
              <a:rPr lang="en-US" altLang="zh-CN" dirty="0"/>
              <a:t>Window History</a:t>
            </a:r>
            <a:endParaRPr lang="zh-CN" altLang="zh-CN" dirty="0"/>
          </a:p>
          <a:p>
            <a:pPr marL="0" indent="0">
              <a:buNone/>
            </a:pPr>
            <a:r>
              <a:rPr lang="en-US" altLang="zh-CN" dirty="0" smtClean="0"/>
              <a:t>  </a:t>
            </a:r>
            <a:r>
              <a:rPr lang="en-US" altLang="zh-CN" dirty="0" err="1" smtClean="0"/>
              <a:t>window.history</a:t>
            </a:r>
            <a:r>
              <a:rPr lang="zh-CN" altLang="zh-CN" dirty="0"/>
              <a:t>对象包含浏览器的历史，在编写时可不使用</a:t>
            </a:r>
            <a:r>
              <a:rPr lang="en-US" altLang="zh-CN" dirty="0"/>
              <a:t>window</a:t>
            </a:r>
            <a:r>
              <a:rPr lang="zh-CN" altLang="zh-CN" dirty="0"/>
              <a:t>这个前缀：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 err="1"/>
              <a:t>history.back</a:t>
            </a:r>
            <a:r>
              <a:rPr lang="en-US" altLang="zh-CN" dirty="0"/>
              <a:t>() </a:t>
            </a:r>
            <a:r>
              <a:rPr lang="zh-CN" altLang="zh-CN" dirty="0"/>
              <a:t>：加载历史列表中的前一个</a:t>
            </a:r>
            <a:r>
              <a:rPr lang="en-US" altLang="zh-CN" dirty="0"/>
              <a:t>URL</a:t>
            </a:r>
            <a:r>
              <a:rPr lang="zh-CN" altLang="zh-CN" dirty="0"/>
              <a:t>，与在浏览器点击后退按钮相同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 err="1"/>
              <a:t>history.forward</a:t>
            </a:r>
            <a:r>
              <a:rPr lang="en-US" altLang="zh-CN" dirty="0"/>
              <a:t>()</a:t>
            </a:r>
            <a:r>
              <a:rPr lang="zh-CN" altLang="zh-CN" dirty="0"/>
              <a:t>：加载历史列表中的后一个</a:t>
            </a:r>
            <a:r>
              <a:rPr lang="en-US" altLang="zh-CN" dirty="0"/>
              <a:t>URL</a:t>
            </a:r>
            <a:r>
              <a:rPr lang="zh-CN" altLang="zh-CN" dirty="0"/>
              <a:t>，与在浏览器中点击向前按钮相同</a:t>
            </a:r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67066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altLang="zh-CN" dirty="0" smtClean="0"/>
              <a:t>3.JavaScript</a:t>
            </a:r>
            <a:r>
              <a:rPr lang="zh-CN" altLang="zh-CN" dirty="0"/>
              <a:t>弹窗</a:t>
            </a:r>
          </a:p>
          <a:p>
            <a:pPr marL="0" indent="0">
              <a:buNone/>
            </a:pPr>
            <a:r>
              <a:rPr lang="en-US" altLang="zh-CN" dirty="0" smtClean="0"/>
              <a:t>  JavaScript</a:t>
            </a:r>
            <a:r>
              <a:rPr lang="zh-CN" altLang="zh-CN" dirty="0"/>
              <a:t>有三种消息框：警告框、确认框、提示框。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 smtClean="0"/>
              <a:t>警告框</a:t>
            </a:r>
            <a:r>
              <a:rPr lang="zh-CN" altLang="en-US" dirty="0" smtClean="0"/>
              <a:t>：</a:t>
            </a:r>
            <a:r>
              <a:rPr lang="zh-CN" altLang="zh-CN" dirty="0" smtClean="0"/>
              <a:t>用于</a:t>
            </a:r>
            <a:r>
              <a:rPr lang="zh-CN" altLang="zh-CN" dirty="0"/>
              <a:t>确保用户可以得到某些信息，出现警告框后，需要点击“确定”按钮才能继续进行</a:t>
            </a:r>
            <a:r>
              <a:rPr lang="zh-CN" altLang="zh-CN" dirty="0" smtClean="0"/>
              <a:t>操作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>
              <a:buFont typeface="Wingdings" pitchFamily="2" charset="2"/>
              <a:buChar char="Ø"/>
            </a:pPr>
            <a:r>
              <a:rPr lang="zh-CN" altLang="zh-CN" dirty="0" smtClean="0"/>
              <a:t>确认框</a:t>
            </a:r>
            <a:r>
              <a:rPr lang="zh-CN" altLang="en-US" dirty="0" smtClean="0"/>
              <a:t>：</a:t>
            </a:r>
            <a:r>
              <a:rPr lang="zh-CN" altLang="zh-CN" dirty="0" smtClean="0"/>
              <a:t>用于</a:t>
            </a:r>
            <a:r>
              <a:rPr lang="zh-CN" altLang="zh-CN" dirty="0"/>
              <a:t>允许用户做选择的动作，包括一个确定按钮和一个取消按钮，点击“确定”按钮，确认框会返回</a:t>
            </a:r>
            <a:r>
              <a:rPr lang="en-US" altLang="zh-CN" dirty="0"/>
              <a:t>true</a:t>
            </a:r>
            <a:r>
              <a:rPr lang="zh-CN" altLang="zh-CN" dirty="0"/>
              <a:t>；点击“取消”按钮，确认框会返回</a:t>
            </a:r>
            <a:r>
              <a:rPr lang="en-US" altLang="zh-CN" dirty="0" smtClean="0"/>
              <a:t>false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>
              <a:buFont typeface="Wingdings" pitchFamily="2" charset="2"/>
              <a:buChar char="Ø"/>
            </a:pPr>
            <a:r>
              <a:rPr lang="zh-CN" altLang="zh-CN" dirty="0" smtClean="0"/>
              <a:t>提示框</a:t>
            </a:r>
            <a:r>
              <a:rPr lang="zh-CN" altLang="en-US" dirty="0" smtClean="0"/>
              <a:t>：</a:t>
            </a:r>
            <a:r>
              <a:rPr lang="zh-CN" altLang="zh-CN" dirty="0" smtClean="0"/>
              <a:t>用于</a:t>
            </a:r>
            <a:r>
              <a:rPr lang="zh-CN" altLang="zh-CN" dirty="0"/>
              <a:t>提示用户在进入页面前输入某个值。提示框出现后，用户需要输入某个值，然后点击确定或取消按钮才能继续操作。</a:t>
            </a:r>
            <a:endParaRPr lang="en-US" altLang="zh-CN" dirty="0" smtClean="0"/>
          </a:p>
          <a:p>
            <a:pPr>
              <a:buFont typeface="Wingdings" pitchFamily="2" charset="2"/>
              <a:buChar char="Ø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4937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页脚占位符 3">
            <a:extLst>
              <a:ext uri="{FF2B5EF4-FFF2-40B4-BE49-F238E27FC236}">
                <a16:creationId xmlns="" xmlns:a16="http://schemas.microsoft.com/office/drawing/2014/main" id="{DE78B3BE-90BF-4002-B5AF-FA4E261167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5123" name="Rectangle 2">
            <a:extLst>
              <a:ext uri="{FF2B5EF4-FFF2-40B4-BE49-F238E27FC236}">
                <a16:creationId xmlns="" xmlns:a16="http://schemas.microsoft.com/office/drawing/2014/main" id="{C864DA56-F2D0-43F1-8DA5-10470AF6BA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/>
              <a:t>教学</a:t>
            </a:r>
            <a:r>
              <a:rPr lang="zh-CN" altLang="en-US" dirty="0"/>
              <a:t>目标</a:t>
            </a:r>
          </a:p>
        </p:txBody>
      </p:sp>
      <p:sp>
        <p:nvSpPr>
          <p:cNvPr id="5124" name="Rectangle 3">
            <a:extLst>
              <a:ext uri="{FF2B5EF4-FFF2-40B4-BE49-F238E27FC236}">
                <a16:creationId xmlns="" xmlns:a16="http://schemas.microsoft.com/office/drawing/2014/main" id="{1E8948B3-E715-4D2E-992C-A4961922CD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50191" y="1595438"/>
            <a:ext cx="8496300" cy="4897437"/>
          </a:xfrm>
        </p:spPr>
        <p:txBody>
          <a:bodyPr>
            <a:noAutofit/>
          </a:bodyPr>
          <a:lstStyle/>
          <a:p>
            <a:pPr lv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sz="2800" dirty="0" smtClean="0"/>
              <a:t>了解</a:t>
            </a:r>
            <a:r>
              <a:rPr lang="en-US" altLang="zh-CN" sz="2800" dirty="0"/>
              <a:t>JavaScript</a:t>
            </a:r>
            <a:r>
              <a:rPr lang="zh-CN" altLang="zh-CN" sz="2800" dirty="0"/>
              <a:t>的基础知识：变量、运算符、控制语句、函数对象等</a:t>
            </a:r>
            <a:endParaRPr lang="zh-CN" altLang="en-US" sz="2800" dirty="0"/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sz="2800" dirty="0" smtClean="0"/>
              <a:t>掌握</a:t>
            </a:r>
            <a:r>
              <a:rPr lang="en-US" altLang="zh-CN" sz="2800" dirty="0"/>
              <a:t>JavaScript HTML DOM</a:t>
            </a:r>
          </a:p>
          <a:p>
            <a:pPr lv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sz="2800" dirty="0" smtClean="0"/>
              <a:t>掌握</a:t>
            </a:r>
            <a:r>
              <a:rPr lang="en-US" altLang="zh-CN" sz="2800" dirty="0"/>
              <a:t>JavaScript</a:t>
            </a:r>
            <a:r>
              <a:rPr lang="zh-CN" altLang="zh-CN" sz="2800" dirty="0"/>
              <a:t>浏览器</a:t>
            </a:r>
            <a:r>
              <a:rPr lang="en-US" altLang="zh-CN" sz="2800" dirty="0"/>
              <a:t>BOM</a:t>
            </a:r>
            <a:endParaRPr lang="zh-CN" altLang="zh-CN" sz="28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800" dirty="0" smtClean="0"/>
              <a:t>了解</a:t>
            </a:r>
            <a:r>
              <a:rPr lang="en-US" altLang="zh-CN" sz="2800" dirty="0" err="1" smtClean="0"/>
              <a:t>jQuery</a:t>
            </a:r>
            <a:endParaRPr lang="en-US" altLang="zh-CN" sz="2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7.4  </a:t>
            </a:r>
            <a:r>
              <a:rPr lang="en-US" altLang="zh-CN" dirty="0" err="1"/>
              <a:t>jQuery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  </a:t>
            </a:r>
            <a:r>
              <a:rPr lang="en-US" altLang="zh-CN" dirty="0" err="1" smtClean="0"/>
              <a:t>jQuery</a:t>
            </a:r>
            <a:r>
              <a:rPr lang="zh-CN" altLang="zh-CN" dirty="0"/>
              <a:t>是目前最受欢迎的</a:t>
            </a:r>
            <a:r>
              <a:rPr lang="en-US" altLang="zh-CN" dirty="0"/>
              <a:t>JavaScript</a:t>
            </a:r>
            <a:r>
              <a:rPr lang="zh-CN" altLang="zh-CN" dirty="0"/>
              <a:t>框架，它使用</a:t>
            </a:r>
            <a:r>
              <a:rPr lang="en-US" altLang="zh-CN" dirty="0"/>
              <a:t>CSS</a:t>
            </a:r>
            <a:r>
              <a:rPr lang="zh-CN" altLang="zh-CN" dirty="0"/>
              <a:t>选择器来访问和操作网页上的</a:t>
            </a:r>
            <a:r>
              <a:rPr lang="en-US" altLang="zh-CN" dirty="0"/>
              <a:t>HTML</a:t>
            </a:r>
            <a:r>
              <a:rPr lang="zh-CN" altLang="zh-CN" dirty="0"/>
              <a:t>元素（</a:t>
            </a:r>
            <a:r>
              <a:rPr lang="en-US" altLang="zh-CN" dirty="0"/>
              <a:t>DOM</a:t>
            </a:r>
            <a:r>
              <a:rPr lang="zh-CN" altLang="zh-CN" dirty="0"/>
              <a:t>对象），</a:t>
            </a:r>
            <a:r>
              <a:rPr lang="en-US" altLang="zh-CN" dirty="0" err="1"/>
              <a:t>jQuery</a:t>
            </a:r>
            <a:r>
              <a:rPr lang="zh-CN" altLang="zh-CN" dirty="0"/>
              <a:t>同时提供</a:t>
            </a:r>
            <a:r>
              <a:rPr lang="en-US" altLang="zh-CN" dirty="0"/>
              <a:t>companion UI</a:t>
            </a:r>
            <a:r>
              <a:rPr lang="zh-CN" altLang="zh-CN" dirty="0"/>
              <a:t>（用户界面）和插件。它是一个轻量级的“写的少，做的多”的</a:t>
            </a:r>
            <a:r>
              <a:rPr lang="en-US" altLang="zh-CN" dirty="0"/>
              <a:t>JavaScript</a:t>
            </a:r>
            <a:r>
              <a:rPr lang="zh-CN" altLang="zh-CN" dirty="0"/>
              <a:t>库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 </a:t>
            </a:r>
            <a:r>
              <a:rPr lang="zh-CN" altLang="zh-CN" dirty="0" smtClean="0"/>
              <a:t>如</a:t>
            </a:r>
            <a:r>
              <a:rPr lang="zh-CN" altLang="zh-CN" dirty="0"/>
              <a:t>要使用</a:t>
            </a:r>
            <a:r>
              <a:rPr lang="en-US" altLang="zh-CN" dirty="0" err="1"/>
              <a:t>jQuery</a:t>
            </a:r>
            <a:r>
              <a:rPr lang="zh-CN" altLang="zh-CN" dirty="0"/>
              <a:t>库，则需要在网页中引用。使用</a:t>
            </a:r>
            <a:r>
              <a:rPr lang="en-US" altLang="zh-CN" dirty="0"/>
              <a:t>&lt;script&gt;</a:t>
            </a:r>
            <a:r>
              <a:rPr lang="zh-CN" altLang="zh-CN" dirty="0"/>
              <a:t>标签，其</a:t>
            </a:r>
            <a:r>
              <a:rPr lang="en-US" altLang="zh-CN" dirty="0" err="1"/>
              <a:t>src</a:t>
            </a:r>
            <a:r>
              <a:rPr lang="zh-CN" altLang="zh-CN" dirty="0"/>
              <a:t>属性设置为库的</a:t>
            </a:r>
            <a:r>
              <a:rPr lang="en-US" altLang="zh-CN" dirty="0" smtClean="0"/>
              <a:t>URL</a:t>
            </a:r>
            <a:r>
              <a:rPr lang="zh-CN" altLang="en-US" dirty="0" smtClean="0"/>
              <a:t>，如下：</a:t>
            </a:r>
            <a:endParaRPr lang="zh-CN" altLang="zh-CN" dirty="0"/>
          </a:p>
          <a:p>
            <a:pPr marL="457200" lvl="1" indent="0">
              <a:buNone/>
            </a:pPr>
            <a:r>
              <a:rPr lang="en-US" altLang="zh-CN" dirty="0"/>
              <a:t>&lt;script </a:t>
            </a:r>
            <a:r>
              <a:rPr lang="en-US" altLang="zh-CN" dirty="0" smtClean="0"/>
              <a:t>	</a:t>
            </a:r>
            <a:r>
              <a:rPr lang="en-US" altLang="zh-CN" dirty="0" err="1" smtClean="0"/>
              <a:t>src</a:t>
            </a:r>
            <a:r>
              <a:rPr lang="en-US" altLang="zh-CN" dirty="0"/>
              <a:t>="https://cdn.staticfile.org/</a:t>
            </a:r>
            <a:r>
              <a:rPr lang="en-US" altLang="zh-CN" dirty="0" err="1"/>
              <a:t>jquery</a:t>
            </a:r>
            <a:r>
              <a:rPr lang="en-US" altLang="zh-CN" dirty="0"/>
              <a:t>/1.8.3/jquery.min.js"&gt;</a:t>
            </a:r>
            <a:endParaRPr lang="zh-CN" altLang="zh-CN" dirty="0"/>
          </a:p>
          <a:p>
            <a:pPr marL="457200" lvl="1" indent="0">
              <a:buNone/>
            </a:pPr>
            <a:r>
              <a:rPr lang="en-US" altLang="zh-CN" dirty="0"/>
              <a:t>&lt;/script&gt;</a:t>
            </a:r>
            <a:endParaRPr lang="zh-CN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49241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页脚占位符 3">
            <a:extLst>
              <a:ext uri="{FF2B5EF4-FFF2-40B4-BE49-F238E27FC236}">
                <a16:creationId xmlns="" xmlns:a16="http://schemas.microsoft.com/office/drawing/2014/main" id="{527D5CEF-5A35-4B35-863C-238738070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12291" name="Rectangle 2">
            <a:extLst>
              <a:ext uri="{FF2B5EF4-FFF2-40B4-BE49-F238E27FC236}">
                <a16:creationId xmlns="" xmlns:a16="http://schemas.microsoft.com/office/drawing/2014/main" id="{D0ED3E72-94D8-402A-8B1F-6ED763E1E26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92368" y="365125"/>
            <a:ext cx="10023231" cy="1325563"/>
          </a:xfrm>
        </p:spPr>
        <p:txBody>
          <a:bodyPr/>
          <a:lstStyle/>
          <a:p>
            <a:r>
              <a:rPr lang="zh-CN" altLang="en-US" dirty="0" smtClean="0"/>
              <a:t>课堂</a:t>
            </a:r>
            <a:r>
              <a:rPr lang="zh-CN" altLang="en-US" dirty="0"/>
              <a:t>小结</a:t>
            </a:r>
          </a:p>
        </p:txBody>
      </p:sp>
      <p:sp>
        <p:nvSpPr>
          <p:cNvPr id="12292" name="Rectangle 3">
            <a:extLst>
              <a:ext uri="{FF2B5EF4-FFF2-40B4-BE49-F238E27FC236}">
                <a16:creationId xmlns="" xmlns:a16="http://schemas.microsoft.com/office/drawing/2014/main" id="{94E9D1D6-BA04-44D7-973B-BC72F71B29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000125" y="1690688"/>
            <a:ext cx="10515600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dirty="0" smtClean="0"/>
              <a:t>  </a:t>
            </a:r>
            <a:r>
              <a:rPr lang="zh-CN" altLang="zh-CN" dirty="0" smtClean="0"/>
              <a:t>本章</a:t>
            </a:r>
            <a:r>
              <a:rPr lang="zh-CN" altLang="zh-CN" dirty="0"/>
              <a:t>首先介绍了</a:t>
            </a:r>
            <a:r>
              <a:rPr lang="en-US" altLang="zh-CN" dirty="0"/>
              <a:t>JavaScript</a:t>
            </a:r>
            <a:r>
              <a:rPr lang="zh-CN" altLang="zh-CN" dirty="0"/>
              <a:t>的基础知识，包括什么是</a:t>
            </a:r>
            <a:r>
              <a:rPr lang="en-US" altLang="zh-CN" dirty="0"/>
              <a:t>JavaScript</a:t>
            </a:r>
            <a:r>
              <a:rPr lang="zh-CN" altLang="zh-CN" dirty="0"/>
              <a:t>，</a:t>
            </a:r>
            <a:r>
              <a:rPr lang="en-US" altLang="zh-CN" dirty="0"/>
              <a:t>JavaScript</a:t>
            </a:r>
            <a:r>
              <a:rPr lang="zh-CN" altLang="zh-CN" dirty="0"/>
              <a:t>的语句和注释、</a:t>
            </a:r>
            <a:r>
              <a:rPr lang="en-US" altLang="zh-CN" dirty="0"/>
              <a:t>JavaScript</a:t>
            </a:r>
            <a:r>
              <a:rPr lang="zh-CN" altLang="zh-CN" dirty="0"/>
              <a:t>的变量和运算符操作、</a:t>
            </a:r>
            <a:r>
              <a:rPr lang="en-US" altLang="zh-CN" dirty="0"/>
              <a:t>JavaScript</a:t>
            </a:r>
            <a:r>
              <a:rPr lang="zh-CN" altLang="zh-CN" dirty="0"/>
              <a:t>的控制语句及</a:t>
            </a:r>
            <a:r>
              <a:rPr lang="en-US" altLang="zh-CN" dirty="0"/>
              <a:t>JavaScript</a:t>
            </a:r>
            <a:r>
              <a:rPr lang="zh-CN" altLang="zh-CN" dirty="0"/>
              <a:t>的函数；随后讲解了如何通过文档对象模型</a:t>
            </a:r>
            <a:r>
              <a:rPr lang="en-US" altLang="zh-CN" dirty="0"/>
              <a:t>DOM</a:t>
            </a:r>
            <a:r>
              <a:rPr lang="zh-CN" altLang="zh-CN" dirty="0"/>
              <a:t>改变</a:t>
            </a:r>
            <a:r>
              <a:rPr lang="en-US" altLang="zh-CN" dirty="0"/>
              <a:t>HTML</a:t>
            </a:r>
            <a:r>
              <a:rPr lang="zh-CN" altLang="zh-CN" dirty="0"/>
              <a:t>的内容及属性、改变</a:t>
            </a:r>
            <a:r>
              <a:rPr lang="en-US" altLang="zh-CN" dirty="0"/>
              <a:t>CSS</a:t>
            </a:r>
            <a:r>
              <a:rPr lang="zh-CN" altLang="zh-CN" dirty="0"/>
              <a:t>样式、对事件做出反应；浏览器对象模型</a:t>
            </a:r>
            <a:r>
              <a:rPr lang="en-US" altLang="zh-CN" dirty="0"/>
              <a:t>BOM</a:t>
            </a:r>
            <a:r>
              <a:rPr lang="zh-CN" altLang="zh-CN" dirty="0"/>
              <a:t>的</a:t>
            </a:r>
            <a:r>
              <a:rPr lang="en-US" altLang="zh-CN" dirty="0"/>
              <a:t>location</a:t>
            </a:r>
            <a:r>
              <a:rPr lang="zh-CN" altLang="zh-CN" dirty="0"/>
              <a:t>、</a:t>
            </a:r>
            <a:r>
              <a:rPr lang="en-US" altLang="zh-CN" dirty="0"/>
              <a:t>history</a:t>
            </a:r>
            <a:r>
              <a:rPr lang="zh-CN" altLang="zh-CN" dirty="0"/>
              <a:t>对象和</a:t>
            </a:r>
            <a:r>
              <a:rPr lang="en-US" altLang="zh-CN" dirty="0"/>
              <a:t>JavaScript</a:t>
            </a:r>
            <a:r>
              <a:rPr lang="zh-CN" altLang="zh-CN" dirty="0"/>
              <a:t>弹窗；最后简单讲解了</a:t>
            </a:r>
            <a:r>
              <a:rPr lang="en-US" altLang="zh-CN" dirty="0"/>
              <a:t>JavaScript</a:t>
            </a:r>
            <a:r>
              <a:rPr lang="zh-CN" altLang="zh-CN" dirty="0"/>
              <a:t>框架</a:t>
            </a:r>
            <a:r>
              <a:rPr lang="en-US" altLang="zh-CN" dirty="0" err="1"/>
              <a:t>jQuery</a:t>
            </a:r>
            <a:r>
              <a:rPr lang="zh-CN" altLang="zh-CN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463475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页脚占位符 3">
            <a:extLst>
              <a:ext uri="{FF2B5EF4-FFF2-40B4-BE49-F238E27FC236}">
                <a16:creationId xmlns="" xmlns:a16="http://schemas.microsoft.com/office/drawing/2014/main" id="{A7071D97-C0EE-4955-A8CE-4BF66FD7B0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6147" name="Rectangle 2">
            <a:extLst>
              <a:ext uri="{FF2B5EF4-FFF2-40B4-BE49-F238E27FC236}">
                <a16:creationId xmlns="" xmlns:a16="http://schemas.microsoft.com/office/drawing/2014/main" id="{DCE43509-C57D-4889-8FFE-D429B80D31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7.1  JavaScript</a:t>
            </a:r>
            <a:r>
              <a:rPr lang="zh-CN" altLang="en-US" dirty="0"/>
              <a:t>基础</a:t>
            </a:r>
            <a:r>
              <a:rPr lang="zh-CN" altLang="en-US" dirty="0" smtClean="0"/>
              <a:t>知识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>7.1.1  JavaScript</a:t>
            </a:r>
            <a:r>
              <a:rPr lang="zh-CN" altLang="zh-CN" dirty="0" smtClean="0"/>
              <a:t>简介</a:t>
            </a:r>
            <a:endParaRPr lang="zh-CN" altLang="en-US" dirty="0"/>
          </a:p>
        </p:txBody>
      </p:sp>
      <p:sp>
        <p:nvSpPr>
          <p:cNvPr id="6148" name="Rectangle 3">
            <a:extLst>
              <a:ext uri="{FF2B5EF4-FFF2-40B4-BE49-F238E27FC236}">
                <a16:creationId xmlns="" xmlns:a16="http://schemas.microsoft.com/office/drawing/2014/main" id="{99C06CDD-9FBF-4644-8176-7EAE3B5F6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51407" y="1690688"/>
            <a:ext cx="10146679" cy="4665662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altLang="zh-CN" sz="2800" dirty="0"/>
              <a:t>     JavaScript</a:t>
            </a:r>
            <a:r>
              <a:rPr lang="zh-CN" altLang="zh-CN" sz="2800" dirty="0"/>
              <a:t>是互联网上最流行的脚本语言，这门语言可用于</a:t>
            </a:r>
            <a:r>
              <a:rPr lang="en-US" altLang="zh-CN" sz="2800" dirty="0"/>
              <a:t>HTML</a:t>
            </a:r>
            <a:r>
              <a:rPr lang="zh-CN" altLang="zh-CN" sz="2800" dirty="0"/>
              <a:t>和</a:t>
            </a:r>
            <a:r>
              <a:rPr lang="en-US" altLang="zh-CN" sz="2800" dirty="0"/>
              <a:t>web</a:t>
            </a:r>
            <a:r>
              <a:rPr lang="zh-CN" altLang="zh-CN" sz="2800" dirty="0"/>
              <a:t>，可广泛用于服务器、</a:t>
            </a:r>
            <a:r>
              <a:rPr lang="en-US" altLang="zh-CN" sz="2800" dirty="0"/>
              <a:t>PC</a:t>
            </a:r>
            <a:r>
              <a:rPr lang="zh-CN" altLang="zh-CN" sz="2800" dirty="0"/>
              <a:t>、笔记本电脑、平板电脑和智能手机等设备，被数以百万计的网页用来改进设计、验证表单、检测浏览器、创建</a:t>
            </a:r>
            <a:r>
              <a:rPr lang="en-US" altLang="zh-CN" sz="2800" dirty="0"/>
              <a:t>cookies</a:t>
            </a:r>
            <a:r>
              <a:rPr lang="zh-CN" altLang="zh-CN" sz="2800" dirty="0"/>
              <a:t>，以及更多的应用。</a:t>
            </a:r>
            <a:r>
              <a:rPr lang="en-US" altLang="zh-CN" sz="2800" dirty="0"/>
              <a:t>JavaScript</a:t>
            </a:r>
            <a:r>
              <a:rPr lang="zh-CN" altLang="zh-CN" sz="2800" dirty="0"/>
              <a:t>是脚本语言，所以浏览器会在读取代码时，逐行地执行脚本代码，而对于传统编程来说，会在执行前对所有代码进行编译。</a:t>
            </a:r>
          </a:p>
          <a:p>
            <a:pPr algn="just">
              <a:lnSpc>
                <a:spcPct val="150000"/>
              </a:lnSpc>
              <a:buNone/>
            </a:pPr>
            <a:endParaRPr lang="en-US" altLang="zh-CN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40777" y="1362808"/>
            <a:ext cx="10474569" cy="3991708"/>
          </a:xfrm>
        </p:spPr>
        <p:txBody>
          <a:bodyPr/>
          <a:lstStyle/>
          <a:p>
            <a:pPr marL="0" indent="0">
              <a:buNone/>
            </a:pPr>
            <a:r>
              <a:rPr lang="zh-CN" altLang="zh-CN" dirty="0"/>
              <a:t>作为一种脚本语言，</a:t>
            </a:r>
            <a:r>
              <a:rPr lang="en-US" altLang="zh-CN" dirty="0"/>
              <a:t>JavaScript</a:t>
            </a:r>
            <a:r>
              <a:rPr lang="zh-CN" altLang="zh-CN" dirty="0"/>
              <a:t>有它的特点</a:t>
            </a:r>
            <a:r>
              <a:rPr lang="zh-CN" altLang="zh-CN" dirty="0" smtClean="0"/>
              <a:t>：</a:t>
            </a:r>
            <a:endParaRPr lang="en-US" altLang="zh-CN" dirty="0" smtClean="0"/>
          </a:p>
          <a:p>
            <a:pPr marL="0" indent="0">
              <a:buNone/>
            </a:pPr>
            <a:endParaRPr lang="zh-CN" altLang="zh-CN" dirty="0"/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JavaScript</a:t>
            </a:r>
            <a:r>
              <a:rPr lang="zh-CN" altLang="zh-CN" dirty="0"/>
              <a:t>是一种轻量级的编程语言；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JavaScript</a:t>
            </a:r>
            <a:r>
              <a:rPr lang="zh-CN" altLang="zh-CN" dirty="0"/>
              <a:t>是可插入</a:t>
            </a:r>
            <a:r>
              <a:rPr lang="en-US" altLang="zh-CN" dirty="0"/>
              <a:t>HTML</a:t>
            </a:r>
            <a:r>
              <a:rPr lang="zh-CN" altLang="zh-CN" dirty="0"/>
              <a:t>页面的编程代码；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JavaScript</a:t>
            </a:r>
            <a:r>
              <a:rPr lang="zh-CN" altLang="zh-CN" dirty="0"/>
              <a:t>插入</a:t>
            </a:r>
            <a:r>
              <a:rPr lang="en-US" altLang="zh-CN" dirty="0"/>
              <a:t>HTML</a:t>
            </a:r>
            <a:r>
              <a:rPr lang="zh-CN" altLang="zh-CN" dirty="0"/>
              <a:t>页面后，可由所有的现代浏览器执行；</a:t>
            </a:r>
          </a:p>
          <a:p>
            <a:pPr lvl="1">
              <a:buFont typeface="Wingdings" pitchFamily="2" charset="2"/>
              <a:buChar char="Ø"/>
            </a:pPr>
            <a:r>
              <a:rPr lang="en-US" altLang="zh-CN" dirty="0"/>
              <a:t>JavaScript</a:t>
            </a:r>
            <a:r>
              <a:rPr lang="zh-CN" altLang="zh-CN" dirty="0"/>
              <a:t>简单易学。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4534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页脚占位符 3">
            <a:extLst>
              <a:ext uri="{FF2B5EF4-FFF2-40B4-BE49-F238E27FC236}">
                <a16:creationId xmlns="" xmlns:a16="http://schemas.microsoft.com/office/drawing/2014/main" id="{A1B132B5-9CAD-4000-80EF-E686A6C793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7172" name="Rectangle 3">
            <a:extLst>
              <a:ext uri="{FF2B5EF4-FFF2-40B4-BE49-F238E27FC236}">
                <a16:creationId xmlns="" xmlns:a16="http://schemas.microsoft.com/office/drawing/2014/main" id="{ABFDEF7C-1ACB-4415-A13A-8BCCAE209B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5946" y="1498531"/>
            <a:ext cx="10445261" cy="4897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/>
              <a:t>   </a:t>
            </a:r>
            <a:r>
              <a:rPr lang="zh-CN" altLang="zh-CN" dirty="0" smtClean="0"/>
              <a:t>要</a:t>
            </a:r>
            <a:r>
              <a:rPr lang="zh-CN" altLang="zh-CN" dirty="0"/>
              <a:t>在</a:t>
            </a:r>
            <a:r>
              <a:rPr lang="en-US" altLang="zh-CN" dirty="0"/>
              <a:t>HTML</a:t>
            </a:r>
            <a:r>
              <a:rPr lang="zh-CN" altLang="zh-CN" dirty="0"/>
              <a:t>页面中插入</a:t>
            </a:r>
            <a:r>
              <a:rPr lang="en-US" altLang="zh-CN" dirty="0"/>
              <a:t>JavaScript</a:t>
            </a:r>
            <a:r>
              <a:rPr lang="zh-CN" altLang="zh-CN" dirty="0"/>
              <a:t>，则需要使用</a:t>
            </a:r>
            <a:r>
              <a:rPr lang="en-US" altLang="zh-CN" dirty="0"/>
              <a:t>&lt;script&gt;</a:t>
            </a:r>
            <a:r>
              <a:rPr lang="zh-CN" altLang="zh-CN" dirty="0"/>
              <a:t>标签，</a:t>
            </a:r>
            <a:r>
              <a:rPr lang="en-US" altLang="zh-CN" dirty="0"/>
              <a:t>&lt;script&gt;</a:t>
            </a:r>
            <a:r>
              <a:rPr lang="zh-CN" altLang="zh-CN" dirty="0"/>
              <a:t>和</a:t>
            </a:r>
            <a:r>
              <a:rPr lang="en-US" altLang="zh-CN" dirty="0"/>
              <a:t>&lt;/script&gt;</a:t>
            </a:r>
            <a:r>
              <a:rPr lang="zh-CN" altLang="zh-CN" dirty="0"/>
              <a:t>之间的代码为</a:t>
            </a:r>
            <a:r>
              <a:rPr lang="en-US" altLang="zh-CN" dirty="0"/>
              <a:t>JavaScript</a:t>
            </a:r>
            <a:r>
              <a:rPr lang="zh-CN" altLang="zh-CN" dirty="0"/>
              <a:t>脚本，如：</a:t>
            </a:r>
          </a:p>
          <a:p>
            <a:pPr marL="914400" lvl="2" indent="0">
              <a:buNone/>
            </a:pPr>
            <a:r>
              <a:rPr lang="en-US" altLang="zh-CN" dirty="0"/>
              <a:t>&lt;script&gt;</a:t>
            </a:r>
            <a:endParaRPr lang="zh-CN" altLang="zh-CN" dirty="0"/>
          </a:p>
          <a:p>
            <a:pPr marL="914400" lvl="2" indent="0">
              <a:buNone/>
            </a:pPr>
            <a:r>
              <a:rPr lang="en-US" altLang="zh-CN" smtClean="0"/>
              <a:t>	alert</a:t>
            </a:r>
            <a:r>
              <a:rPr lang="en-US" altLang="zh-CN" dirty="0"/>
              <a:t>("</a:t>
            </a:r>
            <a:r>
              <a:rPr lang="zh-CN" altLang="zh-CN" dirty="0"/>
              <a:t>我的第一个</a:t>
            </a:r>
            <a:r>
              <a:rPr lang="en-US" altLang="zh-CN" dirty="0"/>
              <a:t>JavaScript");</a:t>
            </a:r>
            <a:endParaRPr lang="zh-CN" altLang="zh-CN" dirty="0"/>
          </a:p>
          <a:p>
            <a:pPr marL="914400" lvl="2" indent="0">
              <a:buNone/>
            </a:pPr>
            <a:r>
              <a:rPr lang="en-US" altLang="zh-CN" dirty="0"/>
              <a:t>&lt;/script&gt;</a:t>
            </a:r>
            <a:endParaRPr lang="zh-CN" altLang="zh-CN" dirty="0"/>
          </a:p>
          <a:p>
            <a:pPr marL="0" indent="0">
              <a:buNone/>
            </a:pPr>
            <a:r>
              <a:rPr lang="zh-CN" altLang="zh-CN" dirty="0" smtClean="0"/>
              <a:t>浏览器</a:t>
            </a:r>
            <a:r>
              <a:rPr lang="zh-CN" altLang="zh-CN" dirty="0"/>
              <a:t>会解释执行</a:t>
            </a:r>
            <a:r>
              <a:rPr lang="en-US" altLang="zh-CN" dirty="0"/>
              <a:t>&lt;script&gt;</a:t>
            </a:r>
            <a:r>
              <a:rPr lang="zh-CN" altLang="zh-CN" dirty="0"/>
              <a:t>和</a:t>
            </a:r>
            <a:r>
              <a:rPr lang="en-US" altLang="zh-CN" dirty="0"/>
              <a:t>&lt;/script&gt;</a:t>
            </a:r>
            <a:r>
              <a:rPr lang="zh-CN" altLang="zh-CN" dirty="0"/>
              <a:t>之间的代码。</a:t>
            </a:r>
            <a:endParaRPr lang="zh-CN" alt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="" xmlns:a16="http://schemas.microsoft.com/office/drawing/2014/main" id="{76629DD7-0BED-4440-B7E4-1B9FD42E11C1}"/>
              </a:ext>
            </a:extLst>
          </p:cNvPr>
          <p:cNvSpPr txBox="1">
            <a:spLocks noChangeArrowheads="1"/>
          </p:cNvSpPr>
          <p:nvPr/>
        </p:nvSpPr>
        <p:spPr>
          <a:xfrm>
            <a:off x="473765" y="17296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ea"/>
                <a:ea typeface="+mj-ea"/>
                <a:cs typeface="+mj-cs"/>
              </a:defRPr>
            </a:lvl1pPr>
          </a:lstStyle>
          <a:p>
            <a:r>
              <a:rPr lang="en-US" altLang="zh-CN" dirty="0"/>
              <a:t>7.1.2  </a:t>
            </a:r>
            <a:r>
              <a:rPr lang="zh-CN" altLang="en-US" dirty="0"/>
              <a:t>引入</a:t>
            </a:r>
            <a:r>
              <a:rPr lang="en-US" altLang="zh-CN" dirty="0"/>
              <a:t>JavaScript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页脚占位符 3">
            <a:extLst>
              <a:ext uri="{FF2B5EF4-FFF2-40B4-BE49-F238E27FC236}">
                <a16:creationId xmlns="" xmlns:a16="http://schemas.microsoft.com/office/drawing/2014/main" id="{30F44CCD-387D-4E78-8479-A3F7DDC7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《</a:t>
            </a:r>
            <a:r>
              <a:rPr lang="zh-CN" altLang="en-US"/>
              <a:t>网页设计与制作案例教程</a:t>
            </a:r>
            <a:r>
              <a:rPr lang="en-US" altLang="zh-CN"/>
              <a:t>》</a:t>
            </a:r>
            <a:r>
              <a:rPr lang="zh-CN" altLang="en-US"/>
              <a:t>（第</a:t>
            </a:r>
            <a:r>
              <a:rPr lang="en-US" altLang="zh-CN"/>
              <a:t>3</a:t>
            </a:r>
            <a:r>
              <a:rPr lang="zh-CN" altLang="en-US"/>
              <a:t>版）</a:t>
            </a:r>
          </a:p>
        </p:txBody>
      </p:sp>
      <p:sp>
        <p:nvSpPr>
          <p:cNvPr id="8195" name="Rectangle 2">
            <a:extLst>
              <a:ext uri="{FF2B5EF4-FFF2-40B4-BE49-F238E27FC236}">
                <a16:creationId xmlns="" xmlns:a16="http://schemas.microsoft.com/office/drawing/2014/main" id="{948A44CD-E1D9-4E66-AFAE-4B104330128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39614" y="360485"/>
            <a:ext cx="10075985" cy="1330203"/>
          </a:xfrm>
        </p:spPr>
        <p:txBody>
          <a:bodyPr/>
          <a:lstStyle/>
          <a:p>
            <a:r>
              <a:rPr lang="en-US" altLang="zh-CN" dirty="0"/>
              <a:t>7.1.3  JavaScript</a:t>
            </a:r>
            <a:r>
              <a:rPr lang="zh-CN" altLang="en-US" dirty="0"/>
              <a:t>语句</a:t>
            </a:r>
          </a:p>
        </p:txBody>
      </p:sp>
      <p:sp>
        <p:nvSpPr>
          <p:cNvPr id="8196" name="Rectangle 3">
            <a:extLst>
              <a:ext uri="{FF2B5EF4-FFF2-40B4-BE49-F238E27FC236}">
                <a16:creationId xmlns="" xmlns:a16="http://schemas.microsoft.com/office/drawing/2014/main" id="{BF6A8213-DC18-4C25-9766-8E4542D71A7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502754" y="156582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/>
              <a:t>1</a:t>
            </a:r>
            <a:r>
              <a:rPr lang="en-US" altLang="zh-CN" dirty="0"/>
              <a:t>.</a:t>
            </a:r>
            <a:r>
              <a:rPr lang="zh-CN" altLang="zh-CN" dirty="0"/>
              <a:t>语句</a:t>
            </a:r>
            <a:r>
              <a:rPr lang="en-US" altLang="zh-CN" dirty="0"/>
              <a:t>	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 smtClean="0"/>
              <a:t>    JavaScript</a:t>
            </a:r>
            <a:r>
              <a:rPr lang="zh-CN" altLang="zh-CN" dirty="0"/>
              <a:t>语句是发给浏览器的命令，作用就是告诉浏览器要做的事情。例如：</a:t>
            </a:r>
          </a:p>
          <a:p>
            <a:pPr marL="0" indent="0">
              <a:buNone/>
            </a:pPr>
            <a:r>
              <a:rPr lang="en-US" altLang="zh-CN" dirty="0" smtClean="0"/>
              <a:t>    </a:t>
            </a:r>
            <a:r>
              <a:rPr lang="en-US" altLang="zh-CN" dirty="0" err="1" smtClean="0"/>
              <a:t>document.getElementById</a:t>
            </a:r>
            <a:r>
              <a:rPr lang="en-US" altLang="zh-CN" dirty="0"/>
              <a:t>("demo").</a:t>
            </a:r>
            <a:r>
              <a:rPr lang="en-US" altLang="zh-CN" dirty="0" err="1"/>
              <a:t>innerHTML</a:t>
            </a:r>
            <a:r>
              <a:rPr lang="en-US" altLang="zh-CN" dirty="0"/>
              <a:t>="</a:t>
            </a:r>
            <a:r>
              <a:rPr lang="zh-CN" altLang="zh-CN" dirty="0"/>
              <a:t>你好，</a:t>
            </a:r>
            <a:r>
              <a:rPr lang="en-US" altLang="zh-CN" dirty="0"/>
              <a:t>JavaScript</a:t>
            </a:r>
            <a:r>
              <a:rPr lang="zh-CN" altLang="zh-CN" dirty="0"/>
              <a:t>！</a:t>
            </a:r>
            <a:r>
              <a:rPr lang="en-US" altLang="zh-CN" dirty="0"/>
              <a:t>";</a:t>
            </a: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这条语句就是向</a:t>
            </a:r>
            <a:r>
              <a:rPr lang="en-US" altLang="zh-CN" dirty="0"/>
              <a:t>id="demo"</a:t>
            </a:r>
            <a:r>
              <a:rPr lang="zh-CN" altLang="zh-CN" dirty="0"/>
              <a:t>的</a:t>
            </a:r>
            <a:r>
              <a:rPr lang="en-US" altLang="zh-CN" dirty="0"/>
              <a:t>HTML</a:t>
            </a:r>
            <a:r>
              <a:rPr lang="zh-CN" altLang="zh-CN" dirty="0"/>
              <a:t>元素输出文本</a:t>
            </a:r>
            <a:r>
              <a:rPr lang="en-US" altLang="zh-CN" dirty="0"/>
              <a:t>"</a:t>
            </a:r>
            <a:r>
              <a:rPr lang="zh-CN" altLang="zh-CN" dirty="0"/>
              <a:t>你好，</a:t>
            </a:r>
            <a:r>
              <a:rPr lang="en-US" altLang="zh-CN" dirty="0"/>
              <a:t>JavaScript</a:t>
            </a:r>
            <a:r>
              <a:rPr lang="zh-CN" altLang="zh-CN" dirty="0" smtClean="0"/>
              <a:t>！</a:t>
            </a:r>
            <a:r>
              <a:rPr lang="en-US" altLang="zh-CN" dirty="0" smtClean="0"/>
              <a:t>"</a:t>
            </a:r>
            <a:r>
              <a:rPr lang="zh-CN" altLang="zh-CN" dirty="0"/>
              <a:t>。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01262"/>
            <a:ext cx="10515600" cy="4875701"/>
          </a:xfrm>
        </p:spPr>
        <p:txBody>
          <a:bodyPr/>
          <a:lstStyle/>
          <a:p>
            <a:pPr marL="0" lvl="0" indent="0">
              <a:buNone/>
            </a:pPr>
            <a:r>
              <a:rPr lang="en-US" altLang="zh-CN" dirty="0" smtClean="0"/>
              <a:t>2.</a:t>
            </a:r>
            <a:r>
              <a:rPr lang="zh-CN" altLang="zh-CN" dirty="0" smtClean="0"/>
              <a:t>输出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 smtClean="0"/>
              <a:t>   JavaScript</a:t>
            </a:r>
            <a:r>
              <a:rPr lang="zh-CN" altLang="zh-CN" dirty="0"/>
              <a:t>没有任何打印或者输出的函数，可以通过不同的方式来输出数据：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 smtClean="0"/>
              <a:t>使用</a:t>
            </a:r>
            <a:r>
              <a:rPr lang="en-US" altLang="zh-CN" dirty="0" err="1"/>
              <a:t>window.alert</a:t>
            </a:r>
            <a:r>
              <a:rPr lang="en-US" altLang="zh-CN" dirty="0"/>
              <a:t>()</a:t>
            </a:r>
            <a:r>
              <a:rPr lang="zh-CN" altLang="zh-CN" dirty="0"/>
              <a:t>弹出警告框；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 smtClean="0"/>
              <a:t>使用</a:t>
            </a:r>
            <a:r>
              <a:rPr lang="en-US" altLang="zh-CN" dirty="0" err="1"/>
              <a:t>document.write</a:t>
            </a:r>
            <a:r>
              <a:rPr lang="en-US" altLang="zh-CN" dirty="0"/>
              <a:t>()</a:t>
            </a:r>
            <a:r>
              <a:rPr lang="zh-CN" altLang="zh-CN" dirty="0"/>
              <a:t>将内容写到</a:t>
            </a:r>
            <a:r>
              <a:rPr lang="en-US" altLang="zh-CN" dirty="0"/>
              <a:t>HTML</a:t>
            </a:r>
            <a:r>
              <a:rPr lang="zh-CN" altLang="zh-CN" dirty="0"/>
              <a:t>文档中；</a:t>
            </a:r>
          </a:p>
          <a:p>
            <a:pPr lvl="1">
              <a:buFont typeface="Wingdings" pitchFamily="2" charset="2"/>
              <a:buChar char="Ø"/>
            </a:pPr>
            <a:r>
              <a:rPr lang="zh-CN" altLang="zh-CN" dirty="0" smtClean="0"/>
              <a:t>使用</a:t>
            </a:r>
            <a:r>
              <a:rPr lang="en-US" altLang="zh-CN" dirty="0" err="1"/>
              <a:t>innerHTML</a:t>
            </a:r>
            <a:r>
              <a:rPr lang="zh-CN" altLang="zh-CN" dirty="0"/>
              <a:t>写入到</a:t>
            </a:r>
            <a:r>
              <a:rPr lang="en-US" altLang="zh-CN" dirty="0"/>
              <a:t>HTML</a:t>
            </a:r>
            <a:r>
              <a:rPr lang="zh-CN" altLang="zh-CN" dirty="0"/>
              <a:t>元素中；</a:t>
            </a:r>
          </a:p>
        </p:txBody>
      </p:sp>
    </p:spTree>
    <p:extLst>
      <p:ext uri="{BB962C8B-B14F-4D97-AF65-F5344CB8AC3E}">
        <p14:creationId xmlns:p14="http://schemas.microsoft.com/office/powerpoint/2010/main" val="556051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21069"/>
            <a:ext cx="8956431" cy="4655894"/>
          </a:xfrm>
        </p:spPr>
        <p:txBody>
          <a:bodyPr/>
          <a:lstStyle/>
          <a:p>
            <a:pPr marL="0" lvl="0" indent="0">
              <a:buNone/>
            </a:pPr>
            <a:r>
              <a:rPr lang="en-US" altLang="zh-CN" dirty="0" smtClean="0"/>
              <a:t>3.</a:t>
            </a:r>
            <a:r>
              <a:rPr lang="zh-CN" altLang="zh-CN" dirty="0" smtClean="0"/>
              <a:t>注释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dirty="0" smtClean="0"/>
              <a:t>   JavaScript</a:t>
            </a:r>
            <a:r>
              <a:rPr lang="zh-CN" altLang="zh-CN" dirty="0"/>
              <a:t>中添加注释可用来对</a:t>
            </a:r>
            <a:r>
              <a:rPr lang="en-US" altLang="zh-CN" dirty="0"/>
              <a:t>JavaScript</a:t>
            </a:r>
            <a:r>
              <a:rPr lang="zh-CN" altLang="zh-CN" dirty="0"/>
              <a:t>进行解释，或者提高代码的可读性，注释是不会被执行的。</a:t>
            </a:r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）单行注释：以“</a:t>
            </a:r>
            <a:r>
              <a:rPr lang="en-US" altLang="zh-CN" dirty="0"/>
              <a:t>//</a:t>
            </a:r>
            <a:r>
              <a:rPr lang="zh-CN" altLang="zh-CN" dirty="0"/>
              <a:t>”</a:t>
            </a:r>
            <a:r>
              <a:rPr lang="zh-CN" altLang="zh-CN" dirty="0" smtClean="0"/>
              <a:t>开头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）多行注释：以“</a:t>
            </a:r>
            <a:r>
              <a:rPr lang="en-US" altLang="zh-CN" dirty="0"/>
              <a:t>/*</a:t>
            </a:r>
            <a:r>
              <a:rPr lang="zh-CN" altLang="zh-CN" dirty="0"/>
              <a:t>”开始，以“</a:t>
            </a:r>
            <a:r>
              <a:rPr lang="en-US" altLang="zh-CN" dirty="0"/>
              <a:t>*/</a:t>
            </a:r>
            <a:r>
              <a:rPr lang="zh-CN" altLang="zh-CN" dirty="0"/>
              <a:t>”结尾</a:t>
            </a:r>
          </a:p>
          <a:p>
            <a:pPr marL="0" indent="0">
              <a:buNone/>
            </a:pP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76232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13640</TotalTime>
  <Words>1732</Words>
  <Application>Microsoft Office PowerPoint</Application>
  <PresentationFormat>自定义</PresentationFormat>
  <Paragraphs>163</Paragraphs>
  <Slides>31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2" baseType="lpstr">
      <vt:lpstr>Arial</vt:lpstr>
      <vt:lpstr>宋体</vt:lpstr>
      <vt:lpstr>黑体</vt:lpstr>
      <vt:lpstr>A思源黑体—06</vt:lpstr>
      <vt:lpstr>思源黑体 Light</vt:lpstr>
      <vt:lpstr>Calibri</vt:lpstr>
      <vt:lpstr>Wingdings</vt:lpstr>
      <vt:lpstr>Verdana</vt:lpstr>
      <vt:lpstr>等线</vt:lpstr>
      <vt:lpstr>Office 主题​​</vt:lpstr>
      <vt:lpstr>自定义设计方案</vt:lpstr>
      <vt:lpstr>PowerPoint 演示文稿</vt:lpstr>
      <vt:lpstr>本章内容</vt:lpstr>
      <vt:lpstr>教学目标</vt:lpstr>
      <vt:lpstr>7.1  JavaScript基础知识 7.1.1  JavaScript简介</vt:lpstr>
      <vt:lpstr>PowerPoint 演示文稿</vt:lpstr>
      <vt:lpstr>PowerPoint 演示文稿</vt:lpstr>
      <vt:lpstr>7.1.3  JavaScript语句</vt:lpstr>
      <vt:lpstr>PowerPoint 演示文稿</vt:lpstr>
      <vt:lpstr>PowerPoint 演示文稿</vt:lpstr>
      <vt:lpstr>7.1.4  JavaScript变量和数据类型</vt:lpstr>
      <vt:lpstr>PowerPoint 演示文稿</vt:lpstr>
      <vt:lpstr>7.1.5  JavaScript对象</vt:lpstr>
      <vt:lpstr>PowerPoint 演示文稿</vt:lpstr>
      <vt:lpstr>PowerPoint 演示文稿</vt:lpstr>
      <vt:lpstr>7.1.6  JavaScript运算符</vt:lpstr>
      <vt:lpstr>7.1.7  JavaScript控制语句</vt:lpstr>
      <vt:lpstr>PowerPoint 演示文稿</vt:lpstr>
      <vt:lpstr>7.1.8  JavaScript函数</vt:lpstr>
      <vt:lpstr>PowerPoint 演示文稿</vt:lpstr>
      <vt:lpstr>7.2  JavaScript HTML DOM 7.2.1  DOM简介</vt:lpstr>
      <vt:lpstr>PowerPoint 演示文稿</vt:lpstr>
      <vt:lpstr>7.2.2  查找HTML元素</vt:lpstr>
      <vt:lpstr>7.2.3  DOM HTML</vt:lpstr>
      <vt:lpstr>7.2.4  DOM CSS</vt:lpstr>
      <vt:lpstr>7.2.5  DOM事件</vt:lpstr>
      <vt:lpstr>7.3  JavaScript 浏览器BOM</vt:lpstr>
      <vt:lpstr>PowerPoint 演示文稿</vt:lpstr>
      <vt:lpstr>PowerPoint 演示文稿</vt:lpstr>
      <vt:lpstr>PowerPoint 演示文稿</vt:lpstr>
      <vt:lpstr>7.4  jQuery</vt:lpstr>
      <vt:lpstr>课堂小结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六 为</dc:creator>
  <cp:lastModifiedBy>User</cp:lastModifiedBy>
  <cp:revision>1329</cp:revision>
  <dcterms:created xsi:type="dcterms:W3CDTF">2018-10-10T05:36:01Z</dcterms:created>
  <dcterms:modified xsi:type="dcterms:W3CDTF">2019-11-24T03:16:33Z</dcterms:modified>
</cp:coreProperties>
</file>

<file path=docProps/thumbnail.jpeg>
</file>